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1"/>
  </p:sldMasterIdLst>
  <p:notesMasterIdLst>
    <p:notesMasterId r:id="rId22"/>
  </p:notesMasterIdLst>
  <p:handoutMasterIdLst>
    <p:handoutMasterId r:id="rId23"/>
  </p:handoutMasterIdLst>
  <p:sldIdLst>
    <p:sldId id="280" r:id="rId2"/>
    <p:sldId id="281" r:id="rId3"/>
    <p:sldId id="282" r:id="rId4"/>
    <p:sldId id="283" r:id="rId5"/>
    <p:sldId id="278" r:id="rId6"/>
    <p:sldId id="284" r:id="rId7"/>
    <p:sldId id="266" r:id="rId8"/>
    <p:sldId id="267" r:id="rId9"/>
    <p:sldId id="268" r:id="rId10"/>
    <p:sldId id="285" r:id="rId11"/>
    <p:sldId id="270" r:id="rId12"/>
    <p:sldId id="271" r:id="rId13"/>
    <p:sldId id="272" r:id="rId14"/>
    <p:sldId id="273" r:id="rId15"/>
    <p:sldId id="274" r:id="rId16"/>
    <p:sldId id="287" r:id="rId17"/>
    <p:sldId id="275" r:id="rId18"/>
    <p:sldId id="276" r:id="rId19"/>
    <p:sldId id="277" r:id="rId20"/>
    <p:sldId id="28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26" autoAdjust="0"/>
    <p:restoredTop sz="89922"/>
  </p:normalViewPr>
  <p:slideViewPr>
    <p:cSldViewPr snapToGrid="0">
      <p:cViewPr varScale="1">
        <p:scale>
          <a:sx n="53" d="100"/>
          <a:sy n="53" d="100"/>
        </p:scale>
        <p:origin x="11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4B02890-F3C3-8983-9BEC-20649C1776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CA"/>
              <a:t>Demographic Factors In Oral Cancer</a:t>
            </a:r>
          </a:p>
        </p:txBody>
      </p:sp>
      <p:sp>
        <p:nvSpPr>
          <p:cNvPr id="3" name="Date Placeholder 2">
            <a:extLst>
              <a:ext uri="{FF2B5EF4-FFF2-40B4-BE49-F238E27FC236}">
                <a16:creationId xmlns:a16="http://schemas.microsoft.com/office/drawing/2014/main" id="{934E4644-0959-F4B2-ECD3-86E71F1B96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8C3522-B605-44DA-991F-F444BC08616A}" type="datetimeFigureOut">
              <a:rPr lang="en-CA" smtClean="0"/>
              <a:t>2025-08-14</a:t>
            </a:fld>
            <a:endParaRPr lang="en-CA"/>
          </a:p>
        </p:txBody>
      </p:sp>
      <p:sp>
        <p:nvSpPr>
          <p:cNvPr id="4" name="Footer Placeholder 3">
            <a:extLst>
              <a:ext uri="{FF2B5EF4-FFF2-40B4-BE49-F238E27FC236}">
                <a16:creationId xmlns:a16="http://schemas.microsoft.com/office/drawing/2014/main" id="{18AC67FB-9E45-9497-ED13-F85C3117CA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1D8EC566-1402-2995-BB5D-4E57B51E2D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B228FD-5DBB-44B0-BDCA-9C6BBD4ED1F2}" type="slidenum">
              <a:rPr lang="en-CA" smtClean="0"/>
              <a:t>‹#›</a:t>
            </a:fld>
            <a:endParaRPr lang="en-CA"/>
          </a:p>
        </p:txBody>
      </p:sp>
    </p:spTree>
    <p:extLst>
      <p:ext uri="{BB962C8B-B14F-4D97-AF65-F5344CB8AC3E}">
        <p14:creationId xmlns:p14="http://schemas.microsoft.com/office/powerpoint/2010/main" val="577702098"/>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CA"/>
              <a:t>Demographic Factors In Oral Cancer</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403279-AB6B-4979-812A-AA3F7748F9A1}" type="datetimeFigureOut">
              <a:rPr lang="en-CA" smtClean="0"/>
              <a:t>2025-08-14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B1ECAF-B81B-4987-8CA0-E98BB5995FBD}" type="slidenum">
              <a:rPr lang="en-CA" smtClean="0"/>
              <a:t>‹#›</a:t>
            </a:fld>
            <a:endParaRPr lang="en-CA"/>
          </a:p>
        </p:txBody>
      </p:sp>
    </p:spTree>
    <p:extLst>
      <p:ext uri="{BB962C8B-B14F-4D97-AF65-F5344CB8AC3E}">
        <p14:creationId xmlns:p14="http://schemas.microsoft.com/office/powerpoint/2010/main" val="2474324310"/>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23FAAF-5114-4DA8-9007-0FB8898AA3A9}" type="datetime1">
              <a:rPr lang="en-CA" smtClean="0"/>
              <a:t>2025-08-14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8DC4898-A425-4939-8120-DE328DAF6DC9}" type="slidenum">
              <a:rPr lang="en-CA" smtClean="0"/>
              <a:t>‹#›</a:t>
            </a:fld>
            <a:endParaRPr lang="en-CA"/>
          </a:p>
        </p:txBody>
      </p:sp>
    </p:spTree>
    <p:extLst>
      <p:ext uri="{BB962C8B-B14F-4D97-AF65-F5344CB8AC3E}">
        <p14:creationId xmlns:p14="http://schemas.microsoft.com/office/powerpoint/2010/main" val="1272512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779BC5-C1C0-444C-9244-83E14F778812}" type="datetime1">
              <a:rPr lang="en-CA" smtClean="0"/>
              <a:t>2025-08-14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8DC4898-A425-4939-8120-DE328DAF6DC9}" type="slidenum">
              <a:rPr lang="en-CA" smtClean="0"/>
              <a:t>‹#›</a:t>
            </a:fld>
            <a:endParaRPr lang="en-CA"/>
          </a:p>
        </p:txBody>
      </p:sp>
    </p:spTree>
    <p:extLst>
      <p:ext uri="{BB962C8B-B14F-4D97-AF65-F5344CB8AC3E}">
        <p14:creationId xmlns:p14="http://schemas.microsoft.com/office/powerpoint/2010/main" val="1798993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CFE5C7-A3EF-445D-BF89-9259CAA2CFA0}" type="datetime1">
              <a:rPr lang="en-CA" smtClean="0"/>
              <a:t>2025-08-14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8DC4898-A425-4939-8120-DE328DAF6DC9}" type="slidenum">
              <a:rPr lang="en-CA" smtClean="0"/>
              <a:t>‹#›</a:t>
            </a:fld>
            <a:endParaRPr lang="en-CA"/>
          </a:p>
        </p:txBody>
      </p:sp>
    </p:spTree>
    <p:extLst>
      <p:ext uri="{BB962C8B-B14F-4D97-AF65-F5344CB8AC3E}">
        <p14:creationId xmlns:p14="http://schemas.microsoft.com/office/powerpoint/2010/main" val="2977412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3A0BF3-F3A7-4E13-878B-10334975D1E6}" type="datetime1">
              <a:rPr lang="en-CA" smtClean="0"/>
              <a:t>2025-08-14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8DC4898-A425-4939-8120-DE328DAF6DC9}" type="slidenum">
              <a:rPr lang="en-CA" smtClean="0"/>
              <a:t>‹#›</a:t>
            </a:fld>
            <a:endParaRPr lang="en-CA"/>
          </a:p>
        </p:txBody>
      </p:sp>
    </p:spTree>
    <p:extLst>
      <p:ext uri="{BB962C8B-B14F-4D97-AF65-F5344CB8AC3E}">
        <p14:creationId xmlns:p14="http://schemas.microsoft.com/office/powerpoint/2010/main" val="2180638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08BEB6-2A31-40B9-83BC-6B3A7F5FAFAD}" type="datetime1">
              <a:rPr lang="en-CA" smtClean="0"/>
              <a:t>2025-08-14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8DC4898-A425-4939-8120-DE328DAF6DC9}" type="slidenum">
              <a:rPr lang="en-CA" smtClean="0"/>
              <a:t>‹#›</a:t>
            </a:fld>
            <a:endParaRPr lang="en-CA"/>
          </a:p>
        </p:txBody>
      </p:sp>
    </p:spTree>
    <p:extLst>
      <p:ext uri="{BB962C8B-B14F-4D97-AF65-F5344CB8AC3E}">
        <p14:creationId xmlns:p14="http://schemas.microsoft.com/office/powerpoint/2010/main" val="472883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887251-471B-4D4D-A99C-2202378DB4BD}" type="datetime1">
              <a:rPr lang="en-CA" smtClean="0"/>
              <a:t>2025-08-14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8DC4898-A425-4939-8120-DE328DAF6DC9}" type="slidenum">
              <a:rPr lang="en-CA" smtClean="0"/>
              <a:t>‹#›</a:t>
            </a:fld>
            <a:endParaRPr lang="en-CA"/>
          </a:p>
        </p:txBody>
      </p:sp>
    </p:spTree>
    <p:extLst>
      <p:ext uri="{BB962C8B-B14F-4D97-AF65-F5344CB8AC3E}">
        <p14:creationId xmlns:p14="http://schemas.microsoft.com/office/powerpoint/2010/main" val="125803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D2C11E-782A-4257-9629-3BBE1AB89065}" type="datetime1">
              <a:rPr lang="en-CA" smtClean="0"/>
              <a:t>2025-08-14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8DC4898-A425-4939-8120-DE328DAF6DC9}" type="slidenum">
              <a:rPr lang="en-CA" smtClean="0"/>
              <a:t>‹#›</a:t>
            </a:fld>
            <a:endParaRPr lang="en-CA"/>
          </a:p>
        </p:txBody>
      </p:sp>
    </p:spTree>
    <p:extLst>
      <p:ext uri="{BB962C8B-B14F-4D97-AF65-F5344CB8AC3E}">
        <p14:creationId xmlns:p14="http://schemas.microsoft.com/office/powerpoint/2010/main" val="35210336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D3284D-E4CF-4A54-8351-62A72BE26F00}" type="datetime1">
              <a:rPr lang="en-CA" smtClean="0"/>
              <a:t>2025-08-14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8DC4898-A425-4939-8120-DE328DAF6DC9}" type="slidenum">
              <a:rPr lang="en-CA" smtClean="0"/>
              <a:t>‹#›</a:t>
            </a:fld>
            <a:endParaRPr lang="en-CA"/>
          </a:p>
        </p:txBody>
      </p:sp>
    </p:spTree>
    <p:extLst>
      <p:ext uri="{BB962C8B-B14F-4D97-AF65-F5344CB8AC3E}">
        <p14:creationId xmlns:p14="http://schemas.microsoft.com/office/powerpoint/2010/main" val="464148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5A3958-56A3-40FE-9EB2-A25C6C9BD200}" type="datetime1">
              <a:rPr lang="en-CA" smtClean="0"/>
              <a:t>2025-08-14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8DC4898-A425-4939-8120-DE328DAF6DC9}" type="slidenum">
              <a:rPr lang="en-CA" smtClean="0"/>
              <a:t>‹#›</a:t>
            </a:fld>
            <a:endParaRPr lang="en-CA"/>
          </a:p>
        </p:txBody>
      </p:sp>
    </p:spTree>
    <p:extLst>
      <p:ext uri="{BB962C8B-B14F-4D97-AF65-F5344CB8AC3E}">
        <p14:creationId xmlns:p14="http://schemas.microsoft.com/office/powerpoint/2010/main" val="1647808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F4AA6C-88FC-420E-9BA0-246F8075B868}" type="datetime1">
              <a:rPr lang="en-CA" smtClean="0"/>
              <a:t>2025-08-14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8DC4898-A425-4939-8120-DE328DAF6DC9}" type="slidenum">
              <a:rPr lang="en-CA" smtClean="0"/>
              <a:t>‹#›</a:t>
            </a:fld>
            <a:endParaRPr lang="en-CA"/>
          </a:p>
        </p:txBody>
      </p:sp>
    </p:spTree>
    <p:extLst>
      <p:ext uri="{BB962C8B-B14F-4D97-AF65-F5344CB8AC3E}">
        <p14:creationId xmlns:p14="http://schemas.microsoft.com/office/powerpoint/2010/main" val="1076472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D2C11E-782A-4257-9629-3BBE1AB89065}" type="datetime1">
              <a:rPr lang="en-CA" smtClean="0"/>
              <a:t>2025-08-14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8DC4898-A425-4939-8120-DE328DAF6DC9}" type="slidenum">
              <a:rPr lang="en-CA" smtClean="0"/>
              <a:t>‹#›</a:t>
            </a:fld>
            <a:endParaRPr lang="en-CA"/>
          </a:p>
        </p:txBody>
      </p:sp>
    </p:spTree>
    <p:extLst>
      <p:ext uri="{BB962C8B-B14F-4D97-AF65-F5344CB8AC3E}">
        <p14:creationId xmlns:p14="http://schemas.microsoft.com/office/powerpoint/2010/main" val="287819193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D2C11E-782A-4257-9629-3BBE1AB89065}" type="datetime1">
              <a:rPr lang="en-CA" smtClean="0"/>
              <a:t>2025-08-14</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8DC4898-A425-4939-8120-DE328DAF6DC9}" type="slidenum">
              <a:rPr lang="en-CA" smtClean="0"/>
              <a:t>‹#›</a:t>
            </a:fld>
            <a:endParaRPr lang="en-CA"/>
          </a:p>
        </p:txBody>
      </p:sp>
    </p:spTree>
    <p:extLst>
      <p:ext uri="{BB962C8B-B14F-4D97-AF65-F5344CB8AC3E}">
        <p14:creationId xmlns:p14="http://schemas.microsoft.com/office/powerpoint/2010/main" val="4147817920"/>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xfuel.com/en/free-photo-oecwv" TargetMode="External"/><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hyperlink" Target="https://pxhere.com/en/photo/938797" TargetMode="External"/><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https://researchleap.com/selected-aspects-of-information-security-management-in-entities-performing-medical-activity/" TargetMode="External"/><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ooden doll pushing a large rock&#10;&#10;AI-generated content may be incorrect.">
            <a:extLst>
              <a:ext uri="{FF2B5EF4-FFF2-40B4-BE49-F238E27FC236}">
                <a16:creationId xmlns:a16="http://schemas.microsoft.com/office/drawing/2014/main" id="{C2841584-32EE-6D29-6AEA-A15AB2D979AB}"/>
              </a:ext>
            </a:extLst>
          </p:cNvPr>
          <p:cNvPicPr>
            <a:picLocks noChangeAspect="1"/>
          </p:cNvPicPr>
          <p:nvPr/>
        </p:nvPicPr>
        <p:blipFill>
          <a:blip r:embed="rId2">
            <a:extLst>
              <a:ext uri="{28A0092B-C50C-407E-A947-70E740481C1C}">
                <a14:useLocalDpi xmlns:a14="http://schemas.microsoft.com/office/drawing/2010/main" val="0"/>
              </a:ext>
            </a:extLst>
          </a:blip>
          <a:srcRect l="7153" r="9765" b="9290"/>
          <a:stretch/>
        </p:blipFill>
        <p:spPr>
          <a:xfrm>
            <a:off x="3929668" y="0"/>
            <a:ext cx="8740313" cy="685800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F7CDAF-1986-D78E-CDA7-19879DF55577}"/>
              </a:ext>
            </a:extLst>
          </p:cNvPr>
          <p:cNvSpPr>
            <a:spLocks noGrp="1"/>
          </p:cNvSpPr>
          <p:nvPr>
            <p:ph type="ctrTitle"/>
          </p:nvPr>
        </p:nvSpPr>
        <p:spPr>
          <a:xfrm>
            <a:off x="481029" y="1165195"/>
            <a:ext cx="4023360" cy="3363436"/>
          </a:xfrm>
        </p:spPr>
        <p:txBody>
          <a:bodyPr anchor="b">
            <a:normAutofit/>
          </a:bodyPr>
          <a:lstStyle/>
          <a:p>
            <a:pPr algn="l"/>
            <a:r>
              <a:rPr lang="en-US" sz="4800" b="1" dirty="0">
                <a:latin typeface="Calibri" panose="020F0502020204030204" pitchFamily="34" charset="0"/>
                <a:cs typeface="Calibri" panose="020F0502020204030204" pitchFamily="34" charset="0"/>
              </a:rPr>
              <a:t>Understanding The Progression Of Oral Cancer</a:t>
            </a:r>
            <a:endParaRPr lang="en-US" sz="4800"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850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yellow flower growing through cracked soil&#10;&#10;AI-generated content may be incorrect.">
            <a:extLst>
              <a:ext uri="{FF2B5EF4-FFF2-40B4-BE49-F238E27FC236}">
                <a16:creationId xmlns:a16="http://schemas.microsoft.com/office/drawing/2014/main" id="{20F5D925-7A2F-D1B6-BC43-29451229552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495" r="5878" b="-2"/>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2" name="Freeform: Shape 11">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ECF803-2014-2CFE-5246-C61786597D61}"/>
              </a:ext>
            </a:extLst>
          </p:cNvPr>
          <p:cNvSpPr>
            <a:spLocks noGrp="1"/>
          </p:cNvSpPr>
          <p:nvPr>
            <p:ph type="ctrTitle"/>
          </p:nvPr>
        </p:nvSpPr>
        <p:spPr>
          <a:xfrm>
            <a:off x="477981" y="1122363"/>
            <a:ext cx="4023360" cy="3204134"/>
          </a:xfrm>
        </p:spPr>
        <p:txBody>
          <a:bodyPr anchor="b">
            <a:normAutofit/>
          </a:bodyPr>
          <a:lstStyle/>
          <a:p>
            <a:pPr algn="l"/>
            <a:r>
              <a:rPr lang="en-CA" sz="3000" b="1" i="0" u="none" strike="noStrike" dirty="0">
                <a:effectLst/>
                <a:latin typeface="Calibri" panose="020F0502020204030204" pitchFamily="34" charset="0"/>
                <a:cs typeface="Calibri" panose="020F0502020204030204" pitchFamily="34" charset="0"/>
              </a:rPr>
              <a:t>How Do Early Diagnosis and Treatment Type Impact Survival Rates and Economic Burden Among Oral Cancer Patients?</a:t>
            </a:r>
            <a:endParaRPr lang="en-US" sz="3000" dirty="0"/>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F680818-44F1-5A5C-9313-13849CCFAA0F}"/>
              </a:ext>
            </a:extLst>
          </p:cNvPr>
          <p:cNvSpPr txBox="1"/>
          <p:nvPr/>
        </p:nvSpPr>
        <p:spPr>
          <a:xfrm>
            <a:off x="477981" y="4676872"/>
            <a:ext cx="1915589" cy="338554"/>
          </a:xfrm>
          <a:prstGeom prst="rect">
            <a:avLst/>
          </a:prstGeom>
          <a:noFill/>
        </p:spPr>
        <p:txBody>
          <a:bodyPr wrap="none" rtlCol="0">
            <a:spAutoFit/>
          </a:bodyPr>
          <a:lstStyle/>
          <a:p>
            <a:r>
              <a:rPr lang="en-US" sz="1600" b="1" i="1" dirty="0">
                <a:solidFill>
                  <a:schemeClr val="accent2"/>
                </a:solidFill>
                <a:latin typeface="Calibri" panose="020F0502020204030204" pitchFamily="34" charset="0"/>
                <a:cs typeface="Calibri" panose="020F0502020204030204" pitchFamily="34" charset="0"/>
              </a:rPr>
              <a:t>Research Question 3</a:t>
            </a:r>
          </a:p>
        </p:txBody>
      </p:sp>
    </p:spTree>
    <p:extLst>
      <p:ext uri="{BB962C8B-B14F-4D97-AF65-F5344CB8AC3E}">
        <p14:creationId xmlns:p14="http://schemas.microsoft.com/office/powerpoint/2010/main" val="1070464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C886788-700E-4D20-9F80-E0E96837A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1850674C-4E08-4C62-A3E2-6337FE4F7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BCE4FF05-2B0C-4C97-A9B4-E163085A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DBC77F0-60BA-0292-F077-C60D81667CAC}"/>
              </a:ext>
            </a:extLst>
          </p:cNvPr>
          <p:cNvSpPr txBox="1"/>
          <p:nvPr/>
        </p:nvSpPr>
        <p:spPr>
          <a:xfrm>
            <a:off x="355064" y="4458433"/>
            <a:ext cx="4023360" cy="82626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600" b="1" i="1" dirty="0">
                <a:latin typeface="+mj-lt"/>
                <a:ea typeface="+mj-ea"/>
                <a:cs typeface="+mj-cs"/>
              </a:rPr>
              <a:t>Data Visualizations</a:t>
            </a:r>
          </a:p>
        </p:txBody>
      </p:sp>
      <p:sp>
        <p:nvSpPr>
          <p:cNvPr id="19" name="Rectangle 18">
            <a:extLst>
              <a:ext uri="{FF2B5EF4-FFF2-40B4-BE49-F238E27FC236}">
                <a16:creationId xmlns:a16="http://schemas.microsoft.com/office/drawing/2014/main" id="{529C2A7A-A6B6-4A56-B11C-8E967D88A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diagram of a heatmap&#10;&#10;AI-generated content may be incorrect.">
            <a:extLst>
              <a:ext uri="{FF2B5EF4-FFF2-40B4-BE49-F238E27FC236}">
                <a16:creationId xmlns:a16="http://schemas.microsoft.com/office/drawing/2014/main" id="{B42E8261-75F1-503D-546F-EB3BBDA8C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148" y="158271"/>
            <a:ext cx="5767371" cy="3279020"/>
          </a:xfrm>
          <a:prstGeom prst="rect">
            <a:avLst/>
          </a:prstGeom>
        </p:spPr>
      </p:pic>
      <p:sp>
        <p:nvSpPr>
          <p:cNvPr id="21" name="Rectangle 20">
            <a:extLst>
              <a:ext uri="{FF2B5EF4-FFF2-40B4-BE49-F238E27FC236}">
                <a16:creationId xmlns:a16="http://schemas.microsoft.com/office/drawing/2014/main" id="{FDBD7205-E536-4134-8768-AC3E1A3C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graph of a cancer stage&#10;&#10;AI-generated content may be incorrect.">
            <a:extLst>
              <a:ext uri="{FF2B5EF4-FFF2-40B4-BE49-F238E27FC236}">
                <a16:creationId xmlns:a16="http://schemas.microsoft.com/office/drawing/2014/main" id="{13DBAD29-F0F4-2455-D7C4-812D94FD3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887" y="3921476"/>
            <a:ext cx="3471683" cy="2603761"/>
          </a:xfrm>
          <a:prstGeom prst="rect">
            <a:avLst/>
          </a:prstGeom>
        </p:spPr>
      </p:pic>
      <p:pic>
        <p:nvPicPr>
          <p:cNvPr id="8" name="Picture 7" descr="A graph of a patient's survival rate&#10;&#10;AI-generated content may be incorrect.">
            <a:extLst>
              <a:ext uri="{FF2B5EF4-FFF2-40B4-BE49-F238E27FC236}">
                <a16:creationId xmlns:a16="http://schemas.microsoft.com/office/drawing/2014/main" id="{470D548D-8A31-5D29-A384-3F4CD7BF0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5013" y="3960955"/>
            <a:ext cx="3335680" cy="2603761"/>
          </a:xfrm>
          <a:prstGeom prst="rect">
            <a:avLst/>
          </a:prstGeom>
        </p:spPr>
      </p:pic>
      <p:pic>
        <p:nvPicPr>
          <p:cNvPr id="5" name="Picture 4" descr="A close-up of a number&#10;&#10;AI-generated content may be incorrect.">
            <a:extLst>
              <a:ext uri="{FF2B5EF4-FFF2-40B4-BE49-F238E27FC236}">
                <a16:creationId xmlns:a16="http://schemas.microsoft.com/office/drawing/2014/main" id="{487DF60B-7508-B01D-00BB-11C76AA49B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064" y="1940998"/>
            <a:ext cx="4648200" cy="1625600"/>
          </a:xfrm>
          <a:prstGeom prst="rect">
            <a:avLst/>
          </a:prstGeom>
        </p:spPr>
      </p:pic>
      <p:sp>
        <p:nvSpPr>
          <p:cNvPr id="7" name="TextBox 6">
            <a:extLst>
              <a:ext uri="{FF2B5EF4-FFF2-40B4-BE49-F238E27FC236}">
                <a16:creationId xmlns:a16="http://schemas.microsoft.com/office/drawing/2014/main" id="{590D12D8-EE5F-48D2-C0F6-5EFD85B9A4BC}"/>
              </a:ext>
            </a:extLst>
          </p:cNvPr>
          <p:cNvSpPr txBox="1"/>
          <p:nvPr/>
        </p:nvSpPr>
        <p:spPr>
          <a:xfrm>
            <a:off x="481029" y="1397671"/>
            <a:ext cx="2365712" cy="400110"/>
          </a:xfrm>
          <a:prstGeom prst="rect">
            <a:avLst/>
          </a:prstGeom>
          <a:noFill/>
        </p:spPr>
        <p:txBody>
          <a:bodyPr wrap="none" rtlCol="0">
            <a:spAutoFit/>
          </a:bodyPr>
          <a:lstStyle/>
          <a:p>
            <a:r>
              <a:rPr lang="en-US" sz="2000" b="1" i="1" dirty="0">
                <a:solidFill>
                  <a:schemeClr val="accent2"/>
                </a:solidFill>
                <a:latin typeface="Calibri" panose="020F0502020204030204" pitchFamily="34" charset="0"/>
                <a:cs typeface="Calibri" panose="020F0502020204030204" pitchFamily="34" charset="0"/>
              </a:rPr>
              <a:t>Descriptive Statistics</a:t>
            </a:r>
          </a:p>
        </p:txBody>
      </p:sp>
    </p:spTree>
    <p:extLst>
      <p:ext uri="{BB962C8B-B14F-4D97-AF65-F5344CB8AC3E}">
        <p14:creationId xmlns:p14="http://schemas.microsoft.com/office/powerpoint/2010/main" val="2477416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0D3BD90-7970-3B19-3BA5-838143891DF2}"/>
              </a:ext>
            </a:extLst>
          </p:cNvPr>
          <p:cNvSpPr txBox="1"/>
          <p:nvPr/>
        </p:nvSpPr>
        <p:spPr>
          <a:xfrm>
            <a:off x="876694" y="547690"/>
            <a:ext cx="3705246" cy="658003"/>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200" b="1" i="1" dirty="0">
                <a:solidFill>
                  <a:schemeClr val="accent2"/>
                </a:solidFill>
                <a:latin typeface="+mj-lt"/>
                <a:ea typeface="+mj-ea"/>
                <a:cs typeface="+mj-cs"/>
              </a:rPr>
              <a:t>Regression Models</a:t>
            </a:r>
          </a:p>
        </p:txBody>
      </p:sp>
      <p:sp>
        <p:nvSpPr>
          <p:cNvPr id="11" name="TextBox 10">
            <a:extLst>
              <a:ext uri="{FF2B5EF4-FFF2-40B4-BE49-F238E27FC236}">
                <a16:creationId xmlns:a16="http://schemas.microsoft.com/office/drawing/2014/main" id="{6FA705F4-324B-AB38-36C0-EE757F663A95}"/>
              </a:ext>
            </a:extLst>
          </p:cNvPr>
          <p:cNvSpPr txBox="1"/>
          <p:nvPr/>
        </p:nvSpPr>
        <p:spPr>
          <a:xfrm>
            <a:off x="857424" y="1408175"/>
            <a:ext cx="3933237" cy="456524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1200" b="0" i="0" u="none" strike="noStrike" dirty="0">
                <a:effectLst/>
              </a:rPr>
              <a:t>Linear Regression, Random Forest Regression, and Gradient Boosting Regression perform well, as evidenced by their high R-squared values of 0.98. </a:t>
            </a:r>
          </a:p>
          <a:p>
            <a:pPr defTabSz="914400">
              <a:lnSpc>
                <a:spcPct val="90000"/>
              </a:lnSpc>
              <a:spcAft>
                <a:spcPts val="600"/>
              </a:spcAft>
            </a:pPr>
            <a:r>
              <a:rPr lang="en-US" sz="1200" b="0" i="0" u="none" strike="noStrike" dirty="0">
                <a:effectLst/>
              </a:rPr>
              <a:t>This suggests that 98% of the variance in the target variable is explained by the predictors in each model. A lower MSE indicates better predictive accuracy, as it suggests that the model’s predictions are closer to the actual values.</a:t>
            </a:r>
          </a:p>
          <a:p>
            <a:pPr indent="-228600" defTabSz="914400">
              <a:lnSpc>
                <a:spcPct val="90000"/>
              </a:lnSpc>
              <a:spcAft>
                <a:spcPts val="600"/>
              </a:spcAft>
              <a:buFont typeface="Arial" panose="020B0604020202020204" pitchFamily="34" charset="0"/>
              <a:buChar char="•"/>
            </a:pPr>
            <a:endParaRPr lang="en-US" sz="1200" b="0" i="0" u="none" strike="noStrike" dirty="0">
              <a:effectLst/>
            </a:endParaRPr>
          </a:p>
          <a:p>
            <a:pPr indent="-228600" defTabSz="914400">
              <a:lnSpc>
                <a:spcPct val="90000"/>
              </a:lnSpc>
              <a:spcAft>
                <a:spcPts val="600"/>
              </a:spcAft>
              <a:buFont typeface="Arial" panose="020B0604020202020204" pitchFamily="34" charset="0"/>
              <a:buChar char="•"/>
            </a:pPr>
            <a:r>
              <a:rPr lang="en-US" sz="1200" b="0" i="0" u="none" strike="noStrike" dirty="0">
                <a:effectLst/>
              </a:rPr>
              <a:t>Gradient Boosting Regression is the best-performing model based on its lowest MSE – 10.74, meaning it makes the most accurate predictions with minimal errors. </a:t>
            </a:r>
          </a:p>
          <a:p>
            <a:pPr defTabSz="914400">
              <a:lnSpc>
                <a:spcPct val="90000"/>
              </a:lnSpc>
              <a:spcAft>
                <a:spcPts val="600"/>
              </a:spcAft>
            </a:pPr>
            <a:r>
              <a:rPr lang="en-US" sz="1200" b="0" i="0" u="none" strike="noStrike" dirty="0">
                <a:effectLst/>
              </a:rPr>
              <a:t>While all models exhibit strong predictive power, Gradient Boosting’s iterative approach of correcting previous errors leads to improved performance over the others. </a:t>
            </a:r>
          </a:p>
          <a:p>
            <a:pPr defTabSz="914400">
              <a:lnSpc>
                <a:spcPct val="90000"/>
              </a:lnSpc>
              <a:spcAft>
                <a:spcPts val="600"/>
              </a:spcAft>
            </a:pPr>
            <a:r>
              <a:rPr lang="en-US" sz="1200" b="0" i="0" u="none" strike="noStrike" dirty="0">
                <a:effectLst/>
              </a:rPr>
              <a:t>Therefore, Gradient Boosting Regression is the recommended model for making predictions on this dataset</a:t>
            </a:r>
          </a:p>
          <a:p>
            <a:pPr indent="-228600" defTabSz="914400">
              <a:lnSpc>
                <a:spcPct val="90000"/>
              </a:lnSpc>
              <a:spcAft>
                <a:spcPts val="600"/>
              </a:spcAft>
              <a:buFont typeface="Arial" panose="020B0604020202020204" pitchFamily="34" charset="0"/>
              <a:buChar char="•"/>
            </a:pPr>
            <a:endParaRPr lang="en-US" sz="1200" dirty="0"/>
          </a:p>
        </p:txBody>
      </p:sp>
      <p:pic>
        <p:nvPicPr>
          <p:cNvPr id="5" name="Picture 4" descr="A graph with blue bars and text&#10;&#10;AI-generated content may be incorrect.">
            <a:extLst>
              <a:ext uri="{FF2B5EF4-FFF2-40B4-BE49-F238E27FC236}">
                <a16:creationId xmlns:a16="http://schemas.microsoft.com/office/drawing/2014/main" id="{CE7B5708-9E16-A4B9-BFE7-42577C295D38}"/>
              </a:ext>
            </a:extLst>
          </p:cNvPr>
          <p:cNvPicPr>
            <a:picLocks noChangeAspect="1"/>
          </p:cNvPicPr>
          <p:nvPr/>
        </p:nvPicPr>
        <p:blipFill>
          <a:blip r:embed="rId2">
            <a:extLst>
              <a:ext uri="{28A0092B-C50C-407E-A947-70E740481C1C}">
                <a14:useLocalDpi xmlns:a14="http://schemas.microsoft.com/office/drawing/2010/main" val="0"/>
              </a:ext>
            </a:extLst>
          </a:blip>
          <a:srcRect b="1460"/>
          <a:stretch/>
        </p:blipFill>
        <p:spPr>
          <a:xfrm>
            <a:off x="5402898" y="3304368"/>
            <a:ext cx="4597196" cy="3011948"/>
          </a:xfrm>
          <a:prstGeom prst="rect">
            <a:avLst/>
          </a:prstGeom>
        </p:spPr>
      </p:pic>
      <p:pic>
        <p:nvPicPr>
          <p:cNvPr id="9" name="Picture 8" descr="A graph with blue lines&#10;&#10;AI-generated content may be incorrect.">
            <a:extLst>
              <a:ext uri="{FF2B5EF4-FFF2-40B4-BE49-F238E27FC236}">
                <a16:creationId xmlns:a16="http://schemas.microsoft.com/office/drawing/2014/main" id="{BBA30ABC-51A0-155A-6730-87AA33B1842B}"/>
              </a:ext>
            </a:extLst>
          </p:cNvPr>
          <p:cNvPicPr>
            <a:picLocks noChangeAspect="1"/>
          </p:cNvPicPr>
          <p:nvPr/>
        </p:nvPicPr>
        <p:blipFill>
          <a:blip r:embed="rId3">
            <a:extLst>
              <a:ext uri="{28A0092B-C50C-407E-A947-70E740481C1C}">
                <a14:useLocalDpi xmlns:a14="http://schemas.microsoft.com/office/drawing/2010/main" val="0"/>
              </a:ext>
            </a:extLst>
          </a:blip>
          <a:srcRect r="7609"/>
          <a:stretch/>
        </p:blipFill>
        <p:spPr>
          <a:xfrm>
            <a:off x="8033476" y="475393"/>
            <a:ext cx="3933237" cy="2484871"/>
          </a:xfrm>
          <a:prstGeom prst="rect">
            <a:avLst/>
          </a:prstGeom>
        </p:spPr>
      </p:pic>
      <p:grpSp>
        <p:nvGrpSpPr>
          <p:cNvPr id="16" name="Group 15">
            <a:extLst>
              <a:ext uri="{FF2B5EF4-FFF2-40B4-BE49-F238E27FC236}">
                <a16:creationId xmlns:a16="http://schemas.microsoft.com/office/drawing/2014/main" id="{50A0A18D-98B4-40E5-4078-A318C95547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17" name="Rectangle 16">
              <a:extLst>
                <a:ext uri="{FF2B5EF4-FFF2-40B4-BE49-F238E27FC236}">
                  <a16:creationId xmlns:a16="http://schemas.microsoft.com/office/drawing/2014/main" id="{B102A9A7-35A0-25BE-8907-0AB62C454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28BDF14-9776-769C-B15E-E2D6BA4DC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919783D7-1A86-1CE2-A28A-08AD2D3916B1}"/>
              </a:ext>
            </a:extLst>
          </p:cNvPr>
          <p:cNvPicPr>
            <a:picLocks noChangeAspect="1"/>
          </p:cNvPicPr>
          <p:nvPr/>
        </p:nvPicPr>
        <p:blipFill>
          <a:blip r:embed="rId4"/>
          <a:srcRect r="13765" b="24559"/>
          <a:stretch/>
        </p:blipFill>
        <p:spPr>
          <a:xfrm>
            <a:off x="5310154" y="2489922"/>
            <a:ext cx="2723322" cy="642394"/>
          </a:xfrm>
          <a:prstGeom prst="rect">
            <a:avLst/>
          </a:prstGeom>
        </p:spPr>
      </p:pic>
    </p:spTree>
    <p:extLst>
      <p:ext uri="{BB962C8B-B14F-4D97-AF65-F5344CB8AC3E}">
        <p14:creationId xmlns:p14="http://schemas.microsoft.com/office/powerpoint/2010/main" val="841433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group of icons of food and drinks&#10;&#10;AI-generated content may be incorrect.">
            <a:extLst>
              <a:ext uri="{FF2B5EF4-FFF2-40B4-BE49-F238E27FC236}">
                <a16:creationId xmlns:a16="http://schemas.microsoft.com/office/drawing/2014/main" id="{A76D80DA-4431-C17F-5127-C20296AA4CE3}"/>
              </a:ext>
            </a:extLst>
          </p:cNvPr>
          <p:cNvPicPr>
            <a:picLocks noChangeAspect="1"/>
          </p:cNvPicPr>
          <p:nvPr/>
        </p:nvPicPr>
        <p:blipFill>
          <a:blip r:embed="rId2"/>
          <a:srcRect b="303"/>
          <a:stretch/>
        </p:blipFill>
        <p:spPr>
          <a:xfrm>
            <a:off x="703182" y="962675"/>
            <a:ext cx="4777381" cy="476290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 name="TextBox 1">
            <a:extLst>
              <a:ext uri="{FF2B5EF4-FFF2-40B4-BE49-F238E27FC236}">
                <a16:creationId xmlns:a16="http://schemas.microsoft.com/office/drawing/2014/main" id="{F2755601-F109-7952-56A3-B45B953D4E3E}"/>
              </a:ext>
            </a:extLst>
          </p:cNvPr>
          <p:cNvSpPr txBox="1"/>
          <p:nvPr/>
        </p:nvSpPr>
        <p:spPr>
          <a:xfrm>
            <a:off x="5834162" y="1653174"/>
            <a:ext cx="3815568" cy="3833226"/>
          </a:xfrm>
          <a:prstGeom prst="rect">
            <a:avLst/>
          </a:prstGeom>
        </p:spPr>
        <p:txBody>
          <a:bodyPr vert="horz" lIns="91440" tIns="45720" rIns="91440" bIns="45720" rtlCol="0">
            <a:normAutofit/>
          </a:bodyPr>
          <a:lstStyle/>
          <a:p>
            <a:pPr defTabSz="914400">
              <a:lnSpc>
                <a:spcPct val="90000"/>
              </a:lnSpc>
              <a:spcAft>
                <a:spcPts val="600"/>
              </a:spcAft>
            </a:pPr>
            <a:r>
              <a:rPr lang="en-US" sz="3200" b="1" i="0" u="none" strike="noStrike" dirty="0">
                <a:effectLst/>
              </a:rPr>
              <a:t>To what extent do lifestyle factors (tobacco, alcohol, diet, sun exposure) influence tumor size and cancer stage?</a:t>
            </a:r>
          </a:p>
          <a:p>
            <a:pPr indent="-228600" defTabSz="914400">
              <a:lnSpc>
                <a:spcPct val="90000"/>
              </a:lnSpc>
              <a:spcAft>
                <a:spcPts val="600"/>
              </a:spcAft>
              <a:buFont typeface="Arial" panose="020B0604020202020204" pitchFamily="34" charset="0"/>
              <a:buChar char="•"/>
            </a:pPr>
            <a:endParaRPr lang="en-US" sz="3200" dirty="0"/>
          </a:p>
        </p:txBody>
      </p:sp>
      <p:sp>
        <p:nvSpPr>
          <p:cNvPr id="4" name="TextBox 3">
            <a:extLst>
              <a:ext uri="{FF2B5EF4-FFF2-40B4-BE49-F238E27FC236}">
                <a16:creationId xmlns:a16="http://schemas.microsoft.com/office/drawing/2014/main" id="{588BA4A0-B27E-8877-66D0-831540BAF001}"/>
              </a:ext>
            </a:extLst>
          </p:cNvPr>
          <p:cNvSpPr txBox="1"/>
          <p:nvPr/>
        </p:nvSpPr>
        <p:spPr>
          <a:xfrm>
            <a:off x="5859713" y="4866272"/>
            <a:ext cx="1915589" cy="338554"/>
          </a:xfrm>
          <a:prstGeom prst="rect">
            <a:avLst/>
          </a:prstGeom>
          <a:noFill/>
        </p:spPr>
        <p:txBody>
          <a:bodyPr wrap="none" rtlCol="0">
            <a:spAutoFit/>
          </a:bodyPr>
          <a:lstStyle/>
          <a:p>
            <a:r>
              <a:rPr lang="en-US" sz="1600" b="1" i="1" dirty="0">
                <a:solidFill>
                  <a:schemeClr val="accent2"/>
                </a:solidFill>
                <a:latin typeface="Calibri" panose="020F0502020204030204" pitchFamily="34" charset="0"/>
                <a:cs typeface="Calibri" panose="020F0502020204030204" pitchFamily="34" charset="0"/>
              </a:rPr>
              <a:t>Research Question 4</a:t>
            </a:r>
          </a:p>
        </p:txBody>
      </p:sp>
    </p:spTree>
    <p:extLst>
      <p:ext uri="{BB962C8B-B14F-4D97-AF65-F5344CB8AC3E}">
        <p14:creationId xmlns:p14="http://schemas.microsoft.com/office/powerpoint/2010/main" val="430981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EAFBB7C-BA65-4034-8F52-32E6C514E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555"/>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9D56ACA-1E9F-4685-8853-D3A4777AC0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55"/>
            <a:ext cx="12192000" cy="6858000"/>
          </a:xfrm>
          <a:custGeom>
            <a:avLst/>
            <a:gdLst>
              <a:gd name="connsiteX0" fmla="*/ 3847754 w 12192000"/>
              <a:gd name="connsiteY0" fmla="*/ 5 h 6858000"/>
              <a:gd name="connsiteX1" fmla="*/ 3847754 w 12192000"/>
              <a:gd name="connsiteY1" fmla="*/ 4197373 h 6858000"/>
              <a:gd name="connsiteX2" fmla="*/ 4423416 w 12192000"/>
              <a:gd name="connsiteY2" fmla="*/ 4197373 h 6858000"/>
              <a:gd name="connsiteX3" fmla="*/ 4430942 w 12192000"/>
              <a:gd name="connsiteY3" fmla="*/ 4172627 h 6858000"/>
              <a:gd name="connsiteX4" fmla="*/ 4570893 w 12192000"/>
              <a:gd name="connsiteY4" fmla="*/ 4067350 h 6858000"/>
              <a:gd name="connsiteX5" fmla="*/ 5082240 w 12192000"/>
              <a:gd name="connsiteY5" fmla="*/ 4000508 h 6858000"/>
              <a:gd name="connsiteX6" fmla="*/ 5767374 w 12192000"/>
              <a:gd name="connsiteY6" fmla="*/ 3903586 h 6858000"/>
              <a:gd name="connsiteX7" fmla="*/ 6455849 w 12192000"/>
              <a:gd name="connsiteY7" fmla="*/ 3820032 h 6858000"/>
              <a:gd name="connsiteX8" fmla="*/ 7144325 w 12192000"/>
              <a:gd name="connsiteY8" fmla="*/ 3820032 h 6858000"/>
              <a:gd name="connsiteX9" fmla="*/ 7341512 w 12192000"/>
              <a:gd name="connsiteY9" fmla="*/ 3826717 h 6858000"/>
              <a:gd name="connsiteX10" fmla="*/ 7344854 w 12192000"/>
              <a:gd name="connsiteY10" fmla="*/ 3826717 h 6858000"/>
              <a:gd name="connsiteX11" fmla="*/ 7534641 w 12192000"/>
              <a:gd name="connsiteY11" fmla="*/ 3832816 h 6858000"/>
              <a:gd name="connsiteX12" fmla="*/ 7534641 w 12192000"/>
              <a:gd name="connsiteY12" fmla="*/ 5 h 6858000"/>
              <a:gd name="connsiteX13" fmla="*/ 3728859 w 12192000"/>
              <a:gd name="connsiteY13" fmla="*/ 0 h 6858000"/>
              <a:gd name="connsiteX14" fmla="*/ 12192000 w 12192000"/>
              <a:gd name="connsiteY14" fmla="*/ 0 h 6858000"/>
              <a:gd name="connsiteX15" fmla="*/ 12192000 w 12192000"/>
              <a:gd name="connsiteY15" fmla="*/ 1 h 6858000"/>
              <a:gd name="connsiteX16" fmla="*/ 7653538 w 12192000"/>
              <a:gd name="connsiteY16" fmla="*/ 1 h 6858000"/>
              <a:gd name="connsiteX17" fmla="*/ 7653538 w 12192000"/>
              <a:gd name="connsiteY17" fmla="*/ 3836633 h 6858000"/>
              <a:gd name="connsiteX18" fmla="*/ 7773901 w 12192000"/>
              <a:gd name="connsiteY18" fmla="*/ 3840500 h 6858000"/>
              <a:gd name="connsiteX19" fmla="*/ 8200440 w 12192000"/>
              <a:gd name="connsiteY19" fmla="*/ 3856793 h 6858000"/>
              <a:gd name="connsiteX20" fmla="*/ 8517940 w 12192000"/>
              <a:gd name="connsiteY20" fmla="*/ 3860135 h 6858000"/>
              <a:gd name="connsiteX21" fmla="*/ 9206418 w 12192000"/>
              <a:gd name="connsiteY21" fmla="*/ 3863477 h 6858000"/>
              <a:gd name="connsiteX22" fmla="*/ 9891553 w 12192000"/>
              <a:gd name="connsiteY22" fmla="*/ 3850108 h 6858000"/>
              <a:gd name="connsiteX23" fmla="*/ 10586714 w 12192000"/>
              <a:gd name="connsiteY23" fmla="*/ 3810003 h 6858000"/>
              <a:gd name="connsiteX24" fmla="*/ 11271848 w 12192000"/>
              <a:gd name="connsiteY24" fmla="*/ 3756529 h 6858000"/>
              <a:gd name="connsiteX25" fmla="*/ 11709667 w 12192000"/>
              <a:gd name="connsiteY25" fmla="*/ 3636212 h 6858000"/>
              <a:gd name="connsiteX26" fmla="*/ 12184248 w 12192000"/>
              <a:gd name="connsiteY26" fmla="*/ 3429001 h 6858000"/>
              <a:gd name="connsiteX27" fmla="*/ 12192000 w 12192000"/>
              <a:gd name="connsiteY27" fmla="*/ 3437173 h 6858000"/>
              <a:gd name="connsiteX28" fmla="*/ 12192000 w 12192000"/>
              <a:gd name="connsiteY28" fmla="*/ 6858000 h 6858000"/>
              <a:gd name="connsiteX29" fmla="*/ 0 w 12192000"/>
              <a:gd name="connsiteY29" fmla="*/ 6858000 h 6858000"/>
              <a:gd name="connsiteX30" fmla="*/ 0 w 12192000"/>
              <a:gd name="connsiteY30" fmla="*/ 6857989 h 6858000"/>
              <a:gd name="connsiteX31" fmla="*/ 6542821 w 12192000"/>
              <a:gd name="connsiteY31" fmla="*/ 6857989 h 6858000"/>
              <a:gd name="connsiteX32" fmla="*/ 6553813 w 12192000"/>
              <a:gd name="connsiteY32" fmla="*/ 6856417 h 6858000"/>
              <a:gd name="connsiteX33" fmla="*/ 6836849 w 12192000"/>
              <a:gd name="connsiteY33" fmla="*/ 6797865 h 6858000"/>
              <a:gd name="connsiteX34" fmla="*/ 5951187 w 12192000"/>
              <a:gd name="connsiteY34" fmla="*/ 6644126 h 6858000"/>
              <a:gd name="connsiteX35" fmla="*/ 6001320 w 12192000"/>
              <a:gd name="connsiteY35" fmla="*/ 6624073 h 6858000"/>
              <a:gd name="connsiteX36" fmla="*/ 5904397 w 12192000"/>
              <a:gd name="connsiteY36" fmla="*/ 6543863 h 6858000"/>
              <a:gd name="connsiteX37" fmla="*/ 5506684 w 12192000"/>
              <a:gd name="connsiteY37" fmla="*/ 6416862 h 6858000"/>
              <a:gd name="connsiteX38" fmla="*/ 6001320 w 12192000"/>
              <a:gd name="connsiteY38" fmla="*/ 6202967 h 6858000"/>
              <a:gd name="connsiteX39" fmla="*/ 5443186 w 12192000"/>
              <a:gd name="connsiteY39" fmla="*/ 5912202 h 6858000"/>
              <a:gd name="connsiteX40" fmla="*/ 5159104 w 12192000"/>
              <a:gd name="connsiteY40" fmla="*/ 5842017 h 6858000"/>
              <a:gd name="connsiteX41" fmla="*/ 6094899 w 12192000"/>
              <a:gd name="connsiteY41" fmla="*/ 5477726 h 6858000"/>
              <a:gd name="connsiteX42" fmla="*/ 4577576 w 12192000"/>
              <a:gd name="connsiteY42" fmla="*/ 5297251 h 6858000"/>
              <a:gd name="connsiteX43" fmla="*/ 4701234 w 12192000"/>
              <a:gd name="connsiteY43" fmla="*/ 5223724 h 6858000"/>
              <a:gd name="connsiteX44" fmla="*/ 5643712 w 12192000"/>
              <a:gd name="connsiteY44" fmla="*/ 5243777 h 6858000"/>
              <a:gd name="connsiteX45" fmla="*/ 5800793 w 12192000"/>
              <a:gd name="connsiteY45" fmla="*/ 5186961 h 6858000"/>
              <a:gd name="connsiteX46" fmla="*/ 5643712 w 12192000"/>
              <a:gd name="connsiteY46" fmla="*/ 5096724 h 6858000"/>
              <a:gd name="connsiteX47" fmla="*/ 5032104 w 12192000"/>
              <a:gd name="connsiteY47" fmla="*/ 5029881 h 6858000"/>
              <a:gd name="connsiteX48" fmla="*/ 4871682 w 12192000"/>
              <a:gd name="connsiteY48" fmla="*/ 4879485 h 6858000"/>
              <a:gd name="connsiteX49" fmla="*/ 4600971 w 12192000"/>
              <a:gd name="connsiteY49" fmla="*/ 4705695 h 6858000"/>
              <a:gd name="connsiteX50" fmla="*/ 4788128 w 12192000"/>
              <a:gd name="connsiteY50" fmla="*/ 4561984 h 6858000"/>
              <a:gd name="connsiteX51" fmla="*/ 4483995 w 12192000"/>
              <a:gd name="connsiteY51" fmla="*/ 4348088 h 6858000"/>
              <a:gd name="connsiteX52" fmla="*/ 4460097 w 12192000"/>
              <a:gd name="connsiteY52" fmla="*/ 4316252 h 6858000"/>
              <a:gd name="connsiteX53" fmla="*/ 0 w 12192000"/>
              <a:gd name="connsiteY53" fmla="*/ 4316252 h 6858000"/>
              <a:gd name="connsiteX54" fmla="*/ 0 w 12192000"/>
              <a:gd name="connsiteY54" fmla="*/ 4197368 h 6858000"/>
              <a:gd name="connsiteX55" fmla="*/ 3728859 w 12192000"/>
              <a:gd name="connsiteY55" fmla="*/ 41973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6858000">
                <a:moveTo>
                  <a:pt x="3847754" y="5"/>
                </a:moveTo>
                <a:lnTo>
                  <a:pt x="3847754" y="4197373"/>
                </a:lnTo>
                <a:lnTo>
                  <a:pt x="4423416" y="4197373"/>
                </a:lnTo>
                <a:lnTo>
                  <a:pt x="4430942" y="4172627"/>
                </a:lnTo>
                <a:cubicBezTo>
                  <a:pt x="4453920" y="4128344"/>
                  <a:pt x="4509064" y="4095758"/>
                  <a:pt x="4570893" y="4067350"/>
                </a:cubicBezTo>
                <a:cubicBezTo>
                  <a:pt x="4731315" y="3997165"/>
                  <a:pt x="4908447" y="4013876"/>
                  <a:pt x="5082240" y="4000508"/>
                </a:cubicBezTo>
                <a:cubicBezTo>
                  <a:pt x="5312846" y="3970428"/>
                  <a:pt x="5533424" y="3900244"/>
                  <a:pt x="5767374" y="3903586"/>
                </a:cubicBezTo>
                <a:cubicBezTo>
                  <a:pt x="5987953" y="3833401"/>
                  <a:pt x="6231927" y="3910270"/>
                  <a:pt x="6455849" y="3820032"/>
                </a:cubicBezTo>
                <a:cubicBezTo>
                  <a:pt x="6683114" y="3820032"/>
                  <a:pt x="6913720" y="3820032"/>
                  <a:pt x="7144325" y="3820032"/>
                </a:cubicBezTo>
                <a:cubicBezTo>
                  <a:pt x="7211170" y="3823375"/>
                  <a:pt x="7274668" y="3823375"/>
                  <a:pt x="7341512" y="3826717"/>
                </a:cubicBezTo>
                <a:cubicBezTo>
                  <a:pt x="7341512" y="3826717"/>
                  <a:pt x="7344854" y="3826717"/>
                  <a:pt x="7344854" y="3826717"/>
                </a:cubicBezTo>
                <a:lnTo>
                  <a:pt x="7534641" y="3832816"/>
                </a:lnTo>
                <a:lnTo>
                  <a:pt x="7534641" y="5"/>
                </a:lnTo>
                <a:close/>
                <a:moveTo>
                  <a:pt x="3728859" y="0"/>
                </a:moveTo>
                <a:lnTo>
                  <a:pt x="12192000" y="0"/>
                </a:lnTo>
                <a:lnTo>
                  <a:pt x="12192000" y="1"/>
                </a:lnTo>
                <a:lnTo>
                  <a:pt x="7653538" y="1"/>
                </a:lnTo>
                <a:lnTo>
                  <a:pt x="7653538" y="3836633"/>
                </a:lnTo>
                <a:lnTo>
                  <a:pt x="7773901" y="3840500"/>
                </a:lnTo>
                <a:cubicBezTo>
                  <a:pt x="7916359" y="3845096"/>
                  <a:pt x="8058399" y="3850109"/>
                  <a:pt x="8200440" y="3856793"/>
                </a:cubicBezTo>
                <a:cubicBezTo>
                  <a:pt x="8307387" y="3856793"/>
                  <a:pt x="8410993" y="3860135"/>
                  <a:pt x="8517940" y="3860135"/>
                </a:cubicBezTo>
                <a:cubicBezTo>
                  <a:pt x="8745205" y="3876845"/>
                  <a:pt x="8975812" y="3886871"/>
                  <a:pt x="9206418" y="3863477"/>
                </a:cubicBezTo>
                <a:cubicBezTo>
                  <a:pt x="9437024" y="3883530"/>
                  <a:pt x="9660946" y="3870162"/>
                  <a:pt x="9891553" y="3850108"/>
                </a:cubicBezTo>
                <a:cubicBezTo>
                  <a:pt x="10125500" y="3873504"/>
                  <a:pt x="10356108" y="3840082"/>
                  <a:pt x="10586714" y="3810003"/>
                </a:cubicBezTo>
                <a:cubicBezTo>
                  <a:pt x="10817321" y="3823372"/>
                  <a:pt x="11047927" y="3823372"/>
                  <a:pt x="11271848" y="3756529"/>
                </a:cubicBezTo>
                <a:cubicBezTo>
                  <a:pt x="11442298" y="3830056"/>
                  <a:pt x="11525851" y="3589423"/>
                  <a:pt x="11709667" y="3636212"/>
                </a:cubicBezTo>
                <a:cubicBezTo>
                  <a:pt x="11893484" y="3686345"/>
                  <a:pt x="12023827" y="3495843"/>
                  <a:pt x="12184248" y="3429001"/>
                </a:cubicBezTo>
                <a:lnTo>
                  <a:pt x="12192000" y="3437173"/>
                </a:lnTo>
                <a:lnTo>
                  <a:pt x="12192000" y="6858000"/>
                </a:lnTo>
                <a:lnTo>
                  <a:pt x="0" y="6858000"/>
                </a:lnTo>
                <a:lnTo>
                  <a:pt x="0" y="6857989"/>
                </a:lnTo>
                <a:lnTo>
                  <a:pt x="6542821" y="6857989"/>
                </a:lnTo>
                <a:lnTo>
                  <a:pt x="6553813" y="6856417"/>
                </a:lnTo>
                <a:cubicBezTo>
                  <a:pt x="6636844" y="6844080"/>
                  <a:pt x="6761651" y="6822931"/>
                  <a:pt x="6836849" y="6797865"/>
                </a:cubicBezTo>
                <a:cubicBezTo>
                  <a:pt x="6663059" y="6794522"/>
                  <a:pt x="5977924" y="6667523"/>
                  <a:pt x="5951187" y="6644126"/>
                </a:cubicBezTo>
                <a:cubicBezTo>
                  <a:pt x="5964556" y="6637442"/>
                  <a:pt x="5984611" y="6630759"/>
                  <a:pt x="6001320" y="6624073"/>
                </a:cubicBezTo>
                <a:cubicBezTo>
                  <a:pt x="5964556" y="6604022"/>
                  <a:pt x="5934477" y="6580627"/>
                  <a:pt x="5904397" y="6543863"/>
                </a:cubicBezTo>
                <a:cubicBezTo>
                  <a:pt x="5807476" y="6420205"/>
                  <a:pt x="5643712" y="6463653"/>
                  <a:pt x="5506684" y="6416862"/>
                </a:cubicBezTo>
                <a:cubicBezTo>
                  <a:pt x="5593580" y="6156177"/>
                  <a:pt x="5824187" y="6253098"/>
                  <a:pt x="6001320" y="6202967"/>
                </a:cubicBezTo>
                <a:cubicBezTo>
                  <a:pt x="5536764" y="6049228"/>
                  <a:pt x="5627001" y="5969017"/>
                  <a:pt x="5443186" y="5912202"/>
                </a:cubicBezTo>
                <a:cubicBezTo>
                  <a:pt x="5212579" y="5842017"/>
                  <a:pt x="5159104" y="5842017"/>
                  <a:pt x="5159104" y="5842017"/>
                </a:cubicBezTo>
                <a:cubicBezTo>
                  <a:pt x="5429816" y="5628122"/>
                  <a:pt x="5754003" y="5858729"/>
                  <a:pt x="6094899" y="5477726"/>
                </a:cubicBezTo>
                <a:cubicBezTo>
                  <a:pt x="5767371" y="5424253"/>
                  <a:pt x="4788128" y="5397515"/>
                  <a:pt x="4577576" y="5297251"/>
                </a:cubicBezTo>
                <a:cubicBezTo>
                  <a:pt x="4657786" y="5334014"/>
                  <a:pt x="4664471" y="5223724"/>
                  <a:pt x="4701234" y="5223724"/>
                </a:cubicBezTo>
                <a:cubicBezTo>
                  <a:pt x="5012051" y="5220383"/>
                  <a:pt x="5329552" y="5283884"/>
                  <a:pt x="5643712" y="5243777"/>
                </a:cubicBezTo>
                <a:cubicBezTo>
                  <a:pt x="5700528" y="5240436"/>
                  <a:pt x="5790766" y="5270513"/>
                  <a:pt x="5800793" y="5186961"/>
                </a:cubicBezTo>
                <a:cubicBezTo>
                  <a:pt x="5810818" y="5083355"/>
                  <a:pt x="5693843" y="5106750"/>
                  <a:pt x="5643712" y="5096724"/>
                </a:cubicBezTo>
                <a:cubicBezTo>
                  <a:pt x="5439842" y="5063302"/>
                  <a:pt x="5239316" y="5049935"/>
                  <a:pt x="5032104" y="5029881"/>
                </a:cubicBezTo>
                <a:cubicBezTo>
                  <a:pt x="4945209" y="5019854"/>
                  <a:pt x="4838261" y="5039907"/>
                  <a:pt x="4871682" y="4879485"/>
                </a:cubicBezTo>
                <a:cubicBezTo>
                  <a:pt x="4844944" y="4725749"/>
                  <a:pt x="4684523" y="4779222"/>
                  <a:pt x="4600971" y="4705695"/>
                </a:cubicBezTo>
                <a:cubicBezTo>
                  <a:pt x="4641075" y="4618800"/>
                  <a:pt x="4754708" y="4678959"/>
                  <a:pt x="4788128" y="4561984"/>
                </a:cubicBezTo>
                <a:cubicBezTo>
                  <a:pt x="4627707" y="4598747"/>
                  <a:pt x="4644418" y="4344747"/>
                  <a:pt x="4483995" y="4348088"/>
                </a:cubicBezTo>
                <a:lnTo>
                  <a:pt x="4460097" y="4316252"/>
                </a:lnTo>
                <a:lnTo>
                  <a:pt x="0" y="4316252"/>
                </a:lnTo>
                <a:lnTo>
                  <a:pt x="0" y="4197368"/>
                </a:lnTo>
                <a:lnTo>
                  <a:pt x="3728859" y="4197368"/>
                </a:ln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extBox 1">
            <a:extLst>
              <a:ext uri="{FF2B5EF4-FFF2-40B4-BE49-F238E27FC236}">
                <a16:creationId xmlns:a16="http://schemas.microsoft.com/office/drawing/2014/main" id="{40749E84-45D5-F2E4-E5C0-56A9F7AEF2B1}"/>
              </a:ext>
            </a:extLst>
          </p:cNvPr>
          <p:cNvSpPr txBox="1"/>
          <p:nvPr/>
        </p:nvSpPr>
        <p:spPr>
          <a:xfrm>
            <a:off x="6343650" y="4181474"/>
            <a:ext cx="5505814" cy="1471335"/>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400" b="1" i="1" dirty="0">
                <a:latin typeface="+mj-lt"/>
                <a:ea typeface="+mj-ea"/>
                <a:cs typeface="+mj-cs"/>
              </a:rPr>
              <a:t>Descriptive Statistics</a:t>
            </a:r>
          </a:p>
        </p:txBody>
      </p:sp>
      <p:pic>
        <p:nvPicPr>
          <p:cNvPr id="8" name="Picture 7" descr="A screenshot of a cell phone&#10;&#10;AI-generated content may be incorrect.">
            <a:extLst>
              <a:ext uri="{FF2B5EF4-FFF2-40B4-BE49-F238E27FC236}">
                <a16:creationId xmlns:a16="http://schemas.microsoft.com/office/drawing/2014/main" id="{83E91673-E858-8B94-4668-B428DDE74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40" y="247518"/>
            <a:ext cx="3274683" cy="3420323"/>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A5D9A91F-5204-90A5-5F56-1EEF776E0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9235" y="247518"/>
            <a:ext cx="3310693" cy="3494135"/>
          </a:xfrm>
          <a:prstGeom prst="rect">
            <a:avLst/>
          </a:prstGeom>
        </p:spPr>
      </p:pic>
      <p:pic>
        <p:nvPicPr>
          <p:cNvPr id="10" name="Picture 9" descr="A chart of cancer stage distribution&#10;&#10;AI-generated content may be incorrect.">
            <a:extLst>
              <a:ext uri="{FF2B5EF4-FFF2-40B4-BE49-F238E27FC236}">
                <a16:creationId xmlns:a16="http://schemas.microsoft.com/office/drawing/2014/main" id="{2B53E370-9272-1AB6-4C0F-3D49FB3D6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2936" y="311386"/>
            <a:ext cx="5116391" cy="3870087"/>
          </a:xfrm>
          <a:prstGeom prst="rect">
            <a:avLst/>
          </a:prstGeom>
        </p:spPr>
      </p:pic>
      <p:pic>
        <p:nvPicPr>
          <p:cNvPr id="4" name="Picture 3" descr="A group of black text&#10;&#10;AI-generated content may be incorrect.">
            <a:extLst>
              <a:ext uri="{FF2B5EF4-FFF2-40B4-BE49-F238E27FC236}">
                <a16:creationId xmlns:a16="http://schemas.microsoft.com/office/drawing/2014/main" id="{BBDC02CE-A0CC-48A5-7186-28EED3CAE7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248" y="4773481"/>
            <a:ext cx="4030056" cy="1219090"/>
          </a:xfrm>
          <a:prstGeom prst="rect">
            <a:avLst/>
          </a:prstGeom>
        </p:spPr>
      </p:pic>
    </p:spTree>
    <p:extLst>
      <p:ext uri="{BB962C8B-B14F-4D97-AF65-F5344CB8AC3E}">
        <p14:creationId xmlns:p14="http://schemas.microsoft.com/office/powerpoint/2010/main" val="1480860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squares&#10;&#10;AI-generated content may be incorrect.">
            <a:extLst>
              <a:ext uri="{FF2B5EF4-FFF2-40B4-BE49-F238E27FC236}">
                <a16:creationId xmlns:a16="http://schemas.microsoft.com/office/drawing/2014/main" id="{CECF49E8-0DBB-C538-08D8-2855523C6E7B}"/>
              </a:ext>
            </a:extLst>
          </p:cNvPr>
          <p:cNvPicPr>
            <a:picLocks noChangeAspect="1"/>
          </p:cNvPicPr>
          <p:nvPr/>
        </p:nvPicPr>
        <p:blipFill>
          <a:blip r:embed="rId2">
            <a:extLst>
              <a:ext uri="{28A0092B-C50C-407E-A947-70E740481C1C}">
                <a14:useLocalDpi xmlns:a14="http://schemas.microsoft.com/office/drawing/2010/main" val="0"/>
              </a:ext>
            </a:extLst>
          </a:blip>
          <a:srcRect r="7344"/>
          <a:stretch/>
        </p:blipFill>
        <p:spPr>
          <a:xfrm>
            <a:off x="360920" y="626271"/>
            <a:ext cx="3724766" cy="3281604"/>
          </a:xfrm>
          <a:prstGeom prst="rect">
            <a:avLst/>
          </a:prstGeom>
        </p:spPr>
      </p:pic>
      <p:pic>
        <p:nvPicPr>
          <p:cNvPr id="5" name="Picture 4" descr="A graph of blue rectangular bars&#10;&#10;AI-generated content may be incorrect.">
            <a:extLst>
              <a:ext uri="{FF2B5EF4-FFF2-40B4-BE49-F238E27FC236}">
                <a16:creationId xmlns:a16="http://schemas.microsoft.com/office/drawing/2014/main" id="{BC99BC57-492C-1D8F-5587-E829DADF9261}"/>
              </a:ext>
            </a:extLst>
          </p:cNvPr>
          <p:cNvPicPr>
            <a:picLocks noChangeAspect="1"/>
          </p:cNvPicPr>
          <p:nvPr/>
        </p:nvPicPr>
        <p:blipFill>
          <a:blip r:embed="rId3">
            <a:extLst>
              <a:ext uri="{28A0092B-C50C-407E-A947-70E740481C1C}">
                <a14:useLocalDpi xmlns:a14="http://schemas.microsoft.com/office/drawing/2010/main" val="0"/>
              </a:ext>
            </a:extLst>
          </a:blip>
          <a:srcRect r="9231"/>
          <a:stretch/>
        </p:blipFill>
        <p:spPr>
          <a:xfrm>
            <a:off x="292038" y="3907875"/>
            <a:ext cx="3853544" cy="2808516"/>
          </a:xfrm>
          <a:prstGeom prst="rect">
            <a:avLst/>
          </a:prstGeom>
        </p:spPr>
      </p:pic>
      <p:sp>
        <p:nvSpPr>
          <p:cNvPr id="6" name="TextBox 5">
            <a:extLst>
              <a:ext uri="{FF2B5EF4-FFF2-40B4-BE49-F238E27FC236}">
                <a16:creationId xmlns:a16="http://schemas.microsoft.com/office/drawing/2014/main" id="{8C607CC3-2BC3-736B-B6D2-0B764164BE70}"/>
              </a:ext>
            </a:extLst>
          </p:cNvPr>
          <p:cNvSpPr txBox="1"/>
          <p:nvPr/>
        </p:nvSpPr>
        <p:spPr>
          <a:xfrm>
            <a:off x="580812" y="226161"/>
            <a:ext cx="2122184" cy="400110"/>
          </a:xfrm>
          <a:prstGeom prst="rect">
            <a:avLst/>
          </a:prstGeom>
          <a:noFill/>
        </p:spPr>
        <p:txBody>
          <a:bodyPr wrap="none" rtlCol="0">
            <a:spAutoFit/>
          </a:bodyPr>
          <a:lstStyle/>
          <a:p>
            <a:r>
              <a:rPr lang="en-US" sz="2000" b="1" i="1" dirty="0">
                <a:solidFill>
                  <a:schemeClr val="accent2"/>
                </a:solidFill>
                <a:latin typeface="Calibri" panose="020F0502020204030204" pitchFamily="34" charset="0"/>
                <a:cs typeface="Calibri" panose="020F0502020204030204" pitchFamily="34" charset="0"/>
              </a:rPr>
              <a:t>Data Visualization</a:t>
            </a:r>
          </a:p>
        </p:txBody>
      </p:sp>
      <p:pic>
        <p:nvPicPr>
          <p:cNvPr id="10" name="Picture 9" descr="A screenshot of a computer error&#10;&#10;AI-generated content may be incorrect.">
            <a:extLst>
              <a:ext uri="{FF2B5EF4-FFF2-40B4-BE49-F238E27FC236}">
                <a16:creationId xmlns:a16="http://schemas.microsoft.com/office/drawing/2014/main" id="{8480D764-EB92-AF11-BF6F-9BE6C6A12B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3913" y="1286781"/>
            <a:ext cx="2717800" cy="1739900"/>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DF5BD041-3D47-3D8C-B990-BD3E163F63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6699" y="3549143"/>
            <a:ext cx="3073400" cy="1638300"/>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784FEFA8-29CB-EA70-A985-3CC3CE832802}"/>
              </a:ext>
            </a:extLst>
          </p:cNvPr>
          <p:cNvPicPr>
            <a:picLocks noChangeAspect="1"/>
          </p:cNvPicPr>
          <p:nvPr/>
        </p:nvPicPr>
        <p:blipFill>
          <a:blip r:embed="rId6">
            <a:extLst>
              <a:ext uri="{28A0092B-C50C-407E-A947-70E740481C1C}">
                <a14:useLocalDpi xmlns:a14="http://schemas.microsoft.com/office/drawing/2010/main" val="0"/>
              </a:ext>
            </a:extLst>
          </a:blip>
          <a:srcRect r="19494" b="38325"/>
          <a:stretch/>
        </p:blipFill>
        <p:spPr>
          <a:xfrm>
            <a:off x="7957456" y="1213973"/>
            <a:ext cx="3694593" cy="1812708"/>
          </a:xfrm>
          <a:prstGeom prst="rect">
            <a:avLst/>
          </a:prstGeom>
        </p:spPr>
      </p:pic>
      <p:pic>
        <p:nvPicPr>
          <p:cNvPr id="18" name="Picture 17" descr="A screenshot of a computer screen&#10;&#10;AI-generated content may be incorrect.">
            <a:extLst>
              <a:ext uri="{FF2B5EF4-FFF2-40B4-BE49-F238E27FC236}">
                <a16:creationId xmlns:a16="http://schemas.microsoft.com/office/drawing/2014/main" id="{69325DEC-1431-0613-6100-20309A90F6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8607" y="3613666"/>
            <a:ext cx="4298950" cy="2630714"/>
          </a:xfrm>
          <a:prstGeom prst="rect">
            <a:avLst/>
          </a:prstGeom>
        </p:spPr>
      </p:pic>
      <p:sp>
        <p:nvSpPr>
          <p:cNvPr id="19" name="TextBox 18">
            <a:extLst>
              <a:ext uri="{FF2B5EF4-FFF2-40B4-BE49-F238E27FC236}">
                <a16:creationId xmlns:a16="http://schemas.microsoft.com/office/drawing/2014/main" id="{5FB2DCC1-D99F-E3A1-ACC7-0A69C1C3334D}"/>
              </a:ext>
            </a:extLst>
          </p:cNvPr>
          <p:cNvSpPr txBox="1"/>
          <p:nvPr/>
        </p:nvSpPr>
        <p:spPr>
          <a:xfrm>
            <a:off x="9040001" y="775386"/>
            <a:ext cx="2398798" cy="369332"/>
          </a:xfrm>
          <a:prstGeom prst="rect">
            <a:avLst/>
          </a:prstGeom>
          <a:noFill/>
        </p:spPr>
        <p:txBody>
          <a:bodyPr wrap="none" rtlCol="0">
            <a:spAutoFit/>
          </a:bodyPr>
          <a:lstStyle/>
          <a:p>
            <a:r>
              <a:rPr lang="en-US" b="1" i="1" dirty="0">
                <a:solidFill>
                  <a:schemeClr val="accent2"/>
                </a:solidFill>
                <a:latin typeface="Calibri" panose="020F0502020204030204" pitchFamily="34" charset="0"/>
                <a:cs typeface="Calibri" panose="020F0502020204030204" pitchFamily="34" charset="0"/>
              </a:rPr>
              <a:t>Predictive Data Mining</a:t>
            </a:r>
          </a:p>
        </p:txBody>
      </p:sp>
      <p:sp>
        <p:nvSpPr>
          <p:cNvPr id="20" name="TextBox 19">
            <a:extLst>
              <a:ext uri="{FF2B5EF4-FFF2-40B4-BE49-F238E27FC236}">
                <a16:creationId xmlns:a16="http://schemas.microsoft.com/office/drawing/2014/main" id="{338C8070-A206-DB53-AC11-06D5D2AD34D2}"/>
              </a:ext>
            </a:extLst>
          </p:cNvPr>
          <p:cNvSpPr txBox="1"/>
          <p:nvPr/>
        </p:nvSpPr>
        <p:spPr>
          <a:xfrm>
            <a:off x="7930242" y="3244334"/>
            <a:ext cx="2219518" cy="369332"/>
          </a:xfrm>
          <a:prstGeom prst="rect">
            <a:avLst/>
          </a:prstGeom>
          <a:noFill/>
        </p:spPr>
        <p:txBody>
          <a:bodyPr wrap="none" rtlCol="0">
            <a:spAutoFit/>
          </a:bodyPr>
          <a:lstStyle/>
          <a:p>
            <a:r>
              <a:rPr lang="en-US" b="1" i="1" dirty="0">
                <a:solidFill>
                  <a:schemeClr val="accent2"/>
                </a:solidFill>
              </a:rPr>
              <a:t>Spreadsheet Model</a:t>
            </a:r>
          </a:p>
        </p:txBody>
      </p:sp>
      <p:sp>
        <p:nvSpPr>
          <p:cNvPr id="21" name="TextBox 20">
            <a:extLst>
              <a:ext uri="{FF2B5EF4-FFF2-40B4-BE49-F238E27FC236}">
                <a16:creationId xmlns:a16="http://schemas.microsoft.com/office/drawing/2014/main" id="{81735222-D6D1-232C-6BA2-DD408C4B7C59}"/>
              </a:ext>
            </a:extLst>
          </p:cNvPr>
          <p:cNvSpPr txBox="1"/>
          <p:nvPr/>
        </p:nvSpPr>
        <p:spPr>
          <a:xfrm>
            <a:off x="4245429" y="533791"/>
            <a:ext cx="1893275" cy="369332"/>
          </a:xfrm>
          <a:prstGeom prst="rect">
            <a:avLst/>
          </a:prstGeom>
          <a:noFill/>
        </p:spPr>
        <p:txBody>
          <a:bodyPr wrap="none" rtlCol="0">
            <a:spAutoFit/>
          </a:bodyPr>
          <a:lstStyle/>
          <a:p>
            <a:r>
              <a:rPr lang="en-US" b="1" i="1" dirty="0">
                <a:solidFill>
                  <a:schemeClr val="accent2"/>
                </a:solidFill>
                <a:latin typeface="Calibri" panose="020F0502020204030204" pitchFamily="34" charset="0"/>
                <a:cs typeface="Calibri" panose="020F0502020204030204" pitchFamily="34" charset="0"/>
              </a:rPr>
              <a:t>Regression Model</a:t>
            </a:r>
          </a:p>
        </p:txBody>
      </p:sp>
    </p:spTree>
    <p:extLst>
      <p:ext uri="{BB962C8B-B14F-4D97-AF65-F5344CB8AC3E}">
        <p14:creationId xmlns:p14="http://schemas.microsoft.com/office/powerpoint/2010/main" val="2778019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5302DF-AC8F-FF31-AB44-0D47E87BCE0B}"/>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82E876E-DBC9-EB5B-B40B-51BBAE79E65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2825" r="-1" b="-1"/>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2" name="TextBox 1">
            <a:extLst>
              <a:ext uri="{FF2B5EF4-FFF2-40B4-BE49-F238E27FC236}">
                <a16:creationId xmlns:a16="http://schemas.microsoft.com/office/drawing/2014/main" id="{BC061DC5-8FEC-E14A-30EB-20BC6173BD99}"/>
              </a:ext>
            </a:extLst>
          </p:cNvPr>
          <p:cNvSpPr txBox="1"/>
          <p:nvPr/>
        </p:nvSpPr>
        <p:spPr>
          <a:xfrm>
            <a:off x="7171376" y="1053547"/>
            <a:ext cx="4140013" cy="4210913"/>
          </a:xfrm>
          <a:prstGeom prst="rect">
            <a:avLst/>
          </a:prstGeom>
        </p:spPr>
        <p:txBody>
          <a:bodyPr vert="horz" lIns="91440" tIns="45720" rIns="91440" bIns="45720" rtlCol="0">
            <a:normAutofit lnSpcReduction="10000"/>
          </a:bodyPr>
          <a:lstStyle/>
          <a:p>
            <a:r>
              <a:rPr lang="en-CA" sz="3600" b="1" i="1" u="none" strike="noStrike" dirty="0">
                <a:effectLst/>
              </a:rPr>
              <a:t>What are the key factors influencing the cost of oral cancer treatment, and how does it vary across different patient groups?</a:t>
            </a:r>
            <a:endParaRPr lang="en-CA" sz="3600" b="1" i="0" u="none" strike="noStrike" dirty="0">
              <a:effectLst/>
            </a:endParaRPr>
          </a:p>
          <a:p>
            <a:pPr defTabSz="914400">
              <a:lnSpc>
                <a:spcPct val="90000"/>
              </a:lnSpc>
              <a:spcAft>
                <a:spcPts val="600"/>
              </a:spcAft>
            </a:pPr>
            <a:endParaRPr lang="en-US" sz="3600" dirty="0"/>
          </a:p>
        </p:txBody>
      </p:sp>
      <p:sp>
        <p:nvSpPr>
          <p:cNvPr id="3" name="TextBox 2">
            <a:extLst>
              <a:ext uri="{FF2B5EF4-FFF2-40B4-BE49-F238E27FC236}">
                <a16:creationId xmlns:a16="http://schemas.microsoft.com/office/drawing/2014/main" id="{92894F77-98E2-8CF2-3DFE-279172BEB13A}"/>
              </a:ext>
            </a:extLst>
          </p:cNvPr>
          <p:cNvSpPr txBox="1"/>
          <p:nvPr/>
        </p:nvSpPr>
        <p:spPr>
          <a:xfrm>
            <a:off x="7171376" y="5264461"/>
            <a:ext cx="1916871" cy="338554"/>
          </a:xfrm>
          <a:prstGeom prst="rect">
            <a:avLst/>
          </a:prstGeom>
          <a:noFill/>
        </p:spPr>
        <p:txBody>
          <a:bodyPr wrap="none" rtlCol="0">
            <a:spAutoFit/>
          </a:bodyPr>
          <a:lstStyle/>
          <a:p>
            <a:r>
              <a:rPr lang="en-US" sz="1600" b="1" i="1" dirty="0">
                <a:solidFill>
                  <a:schemeClr val="accent2"/>
                </a:solidFill>
                <a:latin typeface="Calibri" panose="020F0502020204030204" pitchFamily="34" charset="0"/>
                <a:cs typeface="Calibri" panose="020F0502020204030204" pitchFamily="34" charset="0"/>
              </a:rPr>
              <a:t>Research Question 5</a:t>
            </a:r>
          </a:p>
        </p:txBody>
      </p:sp>
    </p:spTree>
    <p:extLst>
      <p:ext uri="{BB962C8B-B14F-4D97-AF65-F5344CB8AC3E}">
        <p14:creationId xmlns:p14="http://schemas.microsoft.com/office/powerpoint/2010/main" val="3622169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A45891-E142-B7F1-06BF-6365A0566949}"/>
              </a:ext>
            </a:extLst>
          </p:cNvPr>
          <p:cNvSpPr txBox="1"/>
          <p:nvPr/>
        </p:nvSpPr>
        <p:spPr>
          <a:xfrm>
            <a:off x="806432" y="647365"/>
            <a:ext cx="2152833" cy="369332"/>
          </a:xfrm>
          <a:prstGeom prst="rect">
            <a:avLst/>
          </a:prstGeom>
          <a:noFill/>
        </p:spPr>
        <p:txBody>
          <a:bodyPr wrap="none" rtlCol="0">
            <a:spAutoFit/>
          </a:bodyPr>
          <a:lstStyle/>
          <a:p>
            <a:r>
              <a:rPr lang="en-US" b="1" i="1" dirty="0">
                <a:solidFill>
                  <a:schemeClr val="accent2"/>
                </a:solidFill>
                <a:latin typeface="Calibri" panose="020F0502020204030204" pitchFamily="34" charset="0"/>
                <a:cs typeface="Calibri" panose="020F0502020204030204" pitchFamily="34" charset="0"/>
              </a:rPr>
              <a:t>Descriptive Statistics</a:t>
            </a:r>
          </a:p>
        </p:txBody>
      </p:sp>
      <p:pic>
        <p:nvPicPr>
          <p:cNvPr id="8" name="Picture 7" descr="A screenshot of a computer&#10;&#10;AI-generated content may be incorrect.">
            <a:extLst>
              <a:ext uri="{FF2B5EF4-FFF2-40B4-BE49-F238E27FC236}">
                <a16:creationId xmlns:a16="http://schemas.microsoft.com/office/drawing/2014/main" id="{396342E4-CE49-784B-1BCE-5FA5AF664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15" y="1200685"/>
            <a:ext cx="4244009" cy="1663700"/>
          </a:xfrm>
          <a:prstGeom prst="rect">
            <a:avLst/>
          </a:prstGeom>
        </p:spPr>
      </p:pic>
      <p:pic>
        <p:nvPicPr>
          <p:cNvPr id="10" name="Picture 9">
            <a:extLst>
              <a:ext uri="{FF2B5EF4-FFF2-40B4-BE49-F238E27FC236}">
                <a16:creationId xmlns:a16="http://schemas.microsoft.com/office/drawing/2014/main" id="{3FA77BEA-40E3-7371-5ECC-F86579008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65" y="3453703"/>
            <a:ext cx="4879818" cy="609600"/>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AC874546-6A9C-7319-9496-CC7C1CA5AC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465" y="4417508"/>
            <a:ext cx="5404919" cy="1524566"/>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B32CEEF5-BAF6-EF71-4545-E68C6572C7BE}"/>
              </a:ext>
            </a:extLst>
          </p:cNvPr>
          <p:cNvPicPr>
            <a:picLocks noChangeAspect="1"/>
          </p:cNvPicPr>
          <p:nvPr/>
        </p:nvPicPr>
        <p:blipFill>
          <a:blip r:embed="rId5">
            <a:extLst>
              <a:ext uri="{28A0092B-C50C-407E-A947-70E740481C1C}">
                <a14:useLocalDpi xmlns:a14="http://schemas.microsoft.com/office/drawing/2010/main" val="0"/>
              </a:ext>
            </a:extLst>
          </a:blip>
          <a:srcRect r="6800"/>
          <a:stretch/>
        </p:blipFill>
        <p:spPr>
          <a:xfrm>
            <a:off x="4058032" y="1200685"/>
            <a:ext cx="3498704" cy="2068352"/>
          </a:xfrm>
          <a:prstGeom prst="rect">
            <a:avLst/>
          </a:prstGeom>
        </p:spPr>
      </p:pic>
      <p:pic>
        <p:nvPicPr>
          <p:cNvPr id="18" name="Picture 17" descr="A graph of a diagram&#10;&#10;AI-generated content may be incorrect.">
            <a:extLst>
              <a:ext uri="{FF2B5EF4-FFF2-40B4-BE49-F238E27FC236}">
                <a16:creationId xmlns:a16="http://schemas.microsoft.com/office/drawing/2014/main" id="{7C0B8482-73CE-F6C2-3B76-E19C8F5C48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4077" y="1016697"/>
            <a:ext cx="4518006" cy="2670720"/>
          </a:xfrm>
          <a:prstGeom prst="rect">
            <a:avLst/>
          </a:prstGeom>
        </p:spPr>
      </p:pic>
      <p:pic>
        <p:nvPicPr>
          <p:cNvPr id="20" name="Picture 19" descr="A graph of a cost of treatment&#10;&#10;AI-generated content may be incorrect.">
            <a:extLst>
              <a:ext uri="{FF2B5EF4-FFF2-40B4-BE49-F238E27FC236}">
                <a16:creationId xmlns:a16="http://schemas.microsoft.com/office/drawing/2014/main" id="{70448209-4267-B275-898F-1AF48E9EA7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73940" y="3758503"/>
            <a:ext cx="4715595" cy="2506430"/>
          </a:xfrm>
          <a:prstGeom prst="rect">
            <a:avLst/>
          </a:prstGeom>
        </p:spPr>
      </p:pic>
      <p:sp>
        <p:nvSpPr>
          <p:cNvPr id="21" name="TextBox 20">
            <a:extLst>
              <a:ext uri="{FF2B5EF4-FFF2-40B4-BE49-F238E27FC236}">
                <a16:creationId xmlns:a16="http://schemas.microsoft.com/office/drawing/2014/main" id="{E0804F63-7690-2BDF-39EB-A0A5616B776D}"/>
              </a:ext>
            </a:extLst>
          </p:cNvPr>
          <p:cNvSpPr txBox="1"/>
          <p:nvPr/>
        </p:nvSpPr>
        <p:spPr>
          <a:xfrm>
            <a:off x="9332581" y="647365"/>
            <a:ext cx="1933799" cy="369332"/>
          </a:xfrm>
          <a:prstGeom prst="rect">
            <a:avLst/>
          </a:prstGeom>
          <a:noFill/>
        </p:spPr>
        <p:txBody>
          <a:bodyPr wrap="none" rtlCol="0">
            <a:spAutoFit/>
          </a:bodyPr>
          <a:lstStyle/>
          <a:p>
            <a:r>
              <a:rPr lang="en-US" b="1" i="1" dirty="0">
                <a:solidFill>
                  <a:schemeClr val="accent2"/>
                </a:solidFill>
                <a:latin typeface="Calibri" panose="020F0502020204030204" pitchFamily="34" charset="0"/>
                <a:cs typeface="Calibri" panose="020F0502020204030204" pitchFamily="34" charset="0"/>
              </a:rPr>
              <a:t>Data Visualization</a:t>
            </a:r>
          </a:p>
        </p:txBody>
      </p:sp>
    </p:spTree>
    <p:extLst>
      <p:ext uri="{BB962C8B-B14F-4D97-AF65-F5344CB8AC3E}">
        <p14:creationId xmlns:p14="http://schemas.microsoft.com/office/powerpoint/2010/main" val="3006242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line&#10;&#10;AI-generated content may be incorrect.">
            <a:extLst>
              <a:ext uri="{FF2B5EF4-FFF2-40B4-BE49-F238E27FC236}">
                <a16:creationId xmlns:a16="http://schemas.microsoft.com/office/drawing/2014/main" id="{A11DBC93-C543-C901-AB3C-76277755E6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615" y="1019629"/>
            <a:ext cx="4890271" cy="3339620"/>
          </a:xfrm>
          <a:prstGeom prst="rect">
            <a:avLst/>
          </a:prstGeom>
        </p:spPr>
      </p:pic>
      <p:pic>
        <p:nvPicPr>
          <p:cNvPr id="7" name="Picture 6">
            <a:extLst>
              <a:ext uri="{FF2B5EF4-FFF2-40B4-BE49-F238E27FC236}">
                <a16:creationId xmlns:a16="http://schemas.microsoft.com/office/drawing/2014/main" id="{FD55C027-7701-BC43-9D15-6D4F6509C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496" y="5486044"/>
            <a:ext cx="4526733" cy="342900"/>
          </a:xfrm>
          <a:prstGeom prst="rect">
            <a:avLst/>
          </a:prstGeom>
        </p:spPr>
      </p:pic>
      <p:sp>
        <p:nvSpPr>
          <p:cNvPr id="8" name="TextBox 7">
            <a:extLst>
              <a:ext uri="{FF2B5EF4-FFF2-40B4-BE49-F238E27FC236}">
                <a16:creationId xmlns:a16="http://schemas.microsoft.com/office/drawing/2014/main" id="{4E6CE55A-B911-7CA9-5F77-E987BA705FDD}"/>
              </a:ext>
            </a:extLst>
          </p:cNvPr>
          <p:cNvSpPr txBox="1"/>
          <p:nvPr/>
        </p:nvSpPr>
        <p:spPr>
          <a:xfrm>
            <a:off x="812147" y="386514"/>
            <a:ext cx="3265638" cy="461665"/>
          </a:xfrm>
          <a:prstGeom prst="rect">
            <a:avLst/>
          </a:prstGeom>
          <a:noFill/>
        </p:spPr>
        <p:txBody>
          <a:bodyPr wrap="none" rtlCol="0">
            <a:spAutoFit/>
          </a:bodyPr>
          <a:lstStyle/>
          <a:p>
            <a:r>
              <a:rPr lang="en-US" sz="2400" b="1" i="1" dirty="0">
                <a:solidFill>
                  <a:schemeClr val="accent2"/>
                </a:solidFill>
                <a:latin typeface="Calibri" panose="020F0502020204030204" pitchFamily="34" charset="0"/>
                <a:cs typeface="Calibri" panose="020F0502020204030204" pitchFamily="34" charset="0"/>
              </a:rPr>
              <a:t>Descriptive Data Mining</a:t>
            </a:r>
          </a:p>
        </p:txBody>
      </p:sp>
      <p:sp>
        <p:nvSpPr>
          <p:cNvPr id="9" name="TextBox 8">
            <a:extLst>
              <a:ext uri="{FF2B5EF4-FFF2-40B4-BE49-F238E27FC236}">
                <a16:creationId xmlns:a16="http://schemas.microsoft.com/office/drawing/2014/main" id="{CD189F5A-1336-75AC-66AA-02323195EEE1}"/>
              </a:ext>
            </a:extLst>
          </p:cNvPr>
          <p:cNvSpPr txBox="1"/>
          <p:nvPr/>
        </p:nvSpPr>
        <p:spPr>
          <a:xfrm>
            <a:off x="812147" y="4814375"/>
            <a:ext cx="3013838" cy="461665"/>
          </a:xfrm>
          <a:prstGeom prst="rect">
            <a:avLst/>
          </a:prstGeom>
          <a:noFill/>
        </p:spPr>
        <p:txBody>
          <a:bodyPr wrap="none" rtlCol="0">
            <a:spAutoFit/>
          </a:bodyPr>
          <a:lstStyle/>
          <a:p>
            <a:r>
              <a:rPr lang="en-US" sz="2400" b="1" i="1" dirty="0">
                <a:solidFill>
                  <a:schemeClr val="accent2"/>
                </a:solidFill>
              </a:rPr>
              <a:t>Statistical Inference</a:t>
            </a:r>
          </a:p>
        </p:txBody>
      </p:sp>
      <p:pic>
        <p:nvPicPr>
          <p:cNvPr id="11" name="Picture 10" descr="A close up of numbers&#10;&#10;AI-generated content may be incorrect.">
            <a:extLst>
              <a:ext uri="{FF2B5EF4-FFF2-40B4-BE49-F238E27FC236}">
                <a16:creationId xmlns:a16="http://schemas.microsoft.com/office/drawing/2014/main" id="{E23ACD5C-1554-3FFD-90A0-BC4571A56F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7828" y="5144926"/>
            <a:ext cx="3314700" cy="508000"/>
          </a:xfrm>
          <a:prstGeom prst="rect">
            <a:avLst/>
          </a:prstGeom>
        </p:spPr>
      </p:pic>
      <p:sp>
        <p:nvSpPr>
          <p:cNvPr id="12" name="TextBox 11">
            <a:extLst>
              <a:ext uri="{FF2B5EF4-FFF2-40B4-BE49-F238E27FC236}">
                <a16:creationId xmlns:a16="http://schemas.microsoft.com/office/drawing/2014/main" id="{49477C16-0EF4-B3B2-C644-7356A55DC150}"/>
              </a:ext>
            </a:extLst>
          </p:cNvPr>
          <p:cNvSpPr txBox="1"/>
          <p:nvPr/>
        </p:nvSpPr>
        <p:spPr>
          <a:xfrm>
            <a:off x="6905860" y="4527743"/>
            <a:ext cx="2456442" cy="461665"/>
          </a:xfrm>
          <a:prstGeom prst="rect">
            <a:avLst/>
          </a:prstGeom>
          <a:noFill/>
        </p:spPr>
        <p:txBody>
          <a:bodyPr wrap="none" rtlCol="0">
            <a:spAutoFit/>
          </a:bodyPr>
          <a:lstStyle/>
          <a:p>
            <a:r>
              <a:rPr lang="en-US" sz="2400" b="1" i="1" dirty="0">
                <a:latin typeface="Calibri" panose="020F0502020204030204" pitchFamily="34" charset="0"/>
                <a:cs typeface="Calibri" panose="020F0502020204030204" pitchFamily="34" charset="0"/>
              </a:rPr>
              <a:t>Regression Model</a:t>
            </a:r>
          </a:p>
        </p:txBody>
      </p:sp>
      <p:pic>
        <p:nvPicPr>
          <p:cNvPr id="4" name="Picture 3" descr="A graph showing a comparison of a patient's data&#10;&#10;AI-generated content may be incorrect.">
            <a:extLst>
              <a:ext uri="{FF2B5EF4-FFF2-40B4-BE49-F238E27FC236}">
                <a16:creationId xmlns:a16="http://schemas.microsoft.com/office/drawing/2014/main" id="{A104EE99-7DEE-1E65-1B38-1DD9E7F706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7871" y="719091"/>
            <a:ext cx="6208307" cy="3795675"/>
          </a:xfrm>
          <a:prstGeom prst="rect">
            <a:avLst/>
          </a:prstGeom>
        </p:spPr>
      </p:pic>
    </p:spTree>
    <p:extLst>
      <p:ext uri="{BB962C8B-B14F-4D97-AF65-F5344CB8AC3E}">
        <p14:creationId xmlns:p14="http://schemas.microsoft.com/office/powerpoint/2010/main" val="1682030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2E43DC0-21FD-FE33-257C-10FEA2C22246}"/>
              </a:ext>
            </a:extLst>
          </p:cNvPr>
          <p:cNvSpPr txBox="1"/>
          <p:nvPr/>
        </p:nvSpPr>
        <p:spPr>
          <a:xfrm>
            <a:off x="640080" y="325369"/>
            <a:ext cx="4368602" cy="195684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800" dirty="0">
                <a:latin typeface="+mj-lt"/>
                <a:ea typeface="+mj-ea"/>
                <a:cs typeface="+mj-cs"/>
              </a:rPr>
              <a:t>Conclusion</a:t>
            </a:r>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5697AB8-8A6B-AA80-ACA2-A2DA137AF114}"/>
              </a:ext>
            </a:extLst>
          </p:cNvPr>
          <p:cNvSpPr txBox="1"/>
          <p:nvPr/>
        </p:nvSpPr>
        <p:spPr>
          <a:xfrm>
            <a:off x="465099" y="2763212"/>
            <a:ext cx="4718564" cy="3625157"/>
          </a:xfrm>
          <a:prstGeom prst="rect">
            <a:avLst/>
          </a:prstGeom>
        </p:spPr>
        <p:txBody>
          <a:bodyPr vert="horz" lIns="91440" tIns="45720" rIns="91440" bIns="45720" rtlCol="0">
            <a:normAutofit/>
          </a:bodyPr>
          <a:lstStyle/>
          <a:p>
            <a:pPr marL="57150" indent="-228600" defTabSz="914400">
              <a:lnSpc>
                <a:spcPct val="90000"/>
              </a:lnSpc>
              <a:spcAft>
                <a:spcPts val="600"/>
              </a:spcAft>
              <a:buFont typeface="Arial" panose="020B0604020202020204" pitchFamily="34" charset="0"/>
              <a:buChar char="•"/>
            </a:pPr>
            <a:r>
              <a:rPr lang="en-US" sz="1200" b="0" i="0" u="none" strike="noStrike" dirty="0">
                <a:effectLst/>
              </a:rPr>
              <a:t>This research paints a full circle view of the dynamics in oral cancer outcomes. It’s not just one factor, it’s an ecosystem.</a:t>
            </a:r>
          </a:p>
          <a:p>
            <a:pPr marL="57150" indent="-228600" defTabSz="914400">
              <a:lnSpc>
                <a:spcPct val="90000"/>
              </a:lnSpc>
              <a:spcAft>
                <a:spcPts val="600"/>
              </a:spcAft>
              <a:buFont typeface="Arial" panose="020B0604020202020204" pitchFamily="34" charset="0"/>
              <a:buChar char="•"/>
            </a:pPr>
            <a:r>
              <a:rPr lang="en-US" sz="1200" b="0" i="0" u="none" strike="noStrike" dirty="0">
                <a:effectLst/>
              </a:rPr>
              <a:t> Age and gender clearly play roles in diagnosis and survival patterns, while treatment choices significantly affect tumor progression, survival rates, and cost. </a:t>
            </a:r>
          </a:p>
          <a:p>
            <a:pPr marL="57150" indent="-228600" defTabSz="914400">
              <a:lnSpc>
                <a:spcPct val="90000"/>
              </a:lnSpc>
              <a:spcAft>
                <a:spcPts val="600"/>
              </a:spcAft>
              <a:buFont typeface="Arial" panose="020B0604020202020204" pitchFamily="34" charset="0"/>
              <a:buChar char="•"/>
            </a:pPr>
            <a:r>
              <a:rPr lang="en-US" sz="1200" b="0" i="0" u="none" strike="noStrike" dirty="0">
                <a:effectLst/>
              </a:rPr>
              <a:t>HPV status also emerged as a meaningful variable, suggesting biological drivers beneath the surface. Most importantly, early diagnosis consistently correlates with smaller tumor size, lower economic burden, and improved survival proving that timing is everything. </a:t>
            </a:r>
          </a:p>
          <a:p>
            <a:pPr marL="57150" defTabSz="914400">
              <a:lnSpc>
                <a:spcPct val="90000"/>
              </a:lnSpc>
              <a:spcAft>
                <a:spcPts val="600"/>
              </a:spcAft>
            </a:pPr>
            <a:endParaRPr lang="en-US" sz="1200" b="0" i="0" u="none" strike="noStrike" dirty="0">
              <a:effectLst/>
            </a:endParaRPr>
          </a:p>
          <a:p>
            <a:pPr marL="57150" defTabSz="914400">
              <a:lnSpc>
                <a:spcPct val="90000"/>
              </a:lnSpc>
              <a:spcAft>
                <a:spcPts val="600"/>
              </a:spcAft>
            </a:pPr>
            <a:r>
              <a:rPr lang="en-US" sz="1200" b="0" i="0" u="none" strike="noStrike" dirty="0">
                <a:effectLst/>
              </a:rPr>
              <a:t>We recommend the need to champion early screening policies, push for affordable access to treatment, and integrate HPV testing into oral cancer checkups. Imagine what could change if high risk individuals were flagged and treated sooner.</a:t>
            </a:r>
          </a:p>
          <a:p>
            <a:pPr indent="-228600" defTabSz="914400">
              <a:lnSpc>
                <a:spcPct val="90000"/>
              </a:lnSpc>
              <a:spcAft>
                <a:spcPts val="600"/>
              </a:spcAft>
              <a:buFont typeface="Arial" panose="020B0604020202020204" pitchFamily="34" charset="0"/>
              <a:buChar char="•"/>
            </a:pPr>
            <a:endParaRPr lang="en-US" sz="1200" dirty="0"/>
          </a:p>
        </p:txBody>
      </p:sp>
      <p:pic>
        <p:nvPicPr>
          <p:cNvPr id="5" name="Picture 4" descr="Colorful pills stacked to make a bar graph">
            <a:extLst>
              <a:ext uri="{FF2B5EF4-FFF2-40B4-BE49-F238E27FC236}">
                <a16:creationId xmlns:a16="http://schemas.microsoft.com/office/drawing/2014/main" id="{FAF536D9-8A75-0AE7-3604-853CA231C1C5}"/>
              </a:ext>
            </a:extLst>
          </p:cNvPr>
          <p:cNvPicPr>
            <a:picLocks noChangeAspect="1"/>
          </p:cNvPicPr>
          <p:nvPr/>
        </p:nvPicPr>
        <p:blipFill>
          <a:blip r:embed="rId2"/>
          <a:srcRect l="25164" r="587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66555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4F9866-48D6-DCA0-BF22-55807D8BEC40}"/>
              </a:ext>
            </a:extLst>
          </p:cNvPr>
          <p:cNvSpPr>
            <a:spLocks noGrp="1"/>
          </p:cNvSpPr>
          <p:nvPr>
            <p:ph type="title"/>
          </p:nvPr>
        </p:nvSpPr>
        <p:spPr>
          <a:xfrm>
            <a:off x="340665" y="1277158"/>
            <a:ext cx="2786787" cy="366616"/>
          </a:xfrm>
        </p:spPr>
        <p:txBody>
          <a:bodyPr anchor="t">
            <a:noAutofit/>
          </a:bodyPr>
          <a:lstStyle/>
          <a:p>
            <a:r>
              <a:rPr lang="en-US" sz="2000" b="1" i="1" dirty="0">
                <a:solidFill>
                  <a:schemeClr val="accent2"/>
                </a:solidFill>
                <a:latin typeface="Calibri" panose="020F0502020204030204" pitchFamily="34" charset="0"/>
                <a:cs typeface="Calibri" panose="020F0502020204030204" pitchFamily="34" charset="0"/>
              </a:rPr>
              <a:t>Project Objective</a:t>
            </a:r>
            <a:br>
              <a:rPr lang="en-US" sz="2000" b="1" i="1" dirty="0">
                <a:solidFill>
                  <a:schemeClr val="accent2"/>
                </a:solidFill>
                <a:latin typeface="Calibri" panose="020F0502020204030204" pitchFamily="34" charset="0"/>
                <a:cs typeface="Calibri" panose="020F0502020204030204" pitchFamily="34" charset="0"/>
              </a:rPr>
            </a:br>
            <a:endParaRPr lang="en-US" sz="4800" dirty="0">
              <a:solidFill>
                <a:schemeClr val="accent2"/>
              </a:solidFill>
            </a:endParaRPr>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AC6E67-278A-3884-0A8A-9DEAEC95681E}"/>
              </a:ext>
            </a:extLst>
          </p:cNvPr>
          <p:cNvSpPr txBox="1"/>
          <p:nvPr/>
        </p:nvSpPr>
        <p:spPr>
          <a:xfrm>
            <a:off x="356551" y="1611856"/>
            <a:ext cx="3195638" cy="1169551"/>
          </a:xfrm>
          <a:prstGeom prst="rect">
            <a:avLst/>
          </a:prstGeom>
          <a:noFill/>
        </p:spPr>
        <p:txBody>
          <a:bodyPr wrap="square">
            <a:spAutoFit/>
          </a:bodyPr>
          <a:lstStyle/>
          <a:p>
            <a:r>
              <a:rPr lang="en-CA" sz="1400" dirty="0">
                <a:solidFill>
                  <a:schemeClr val="bg1"/>
                </a:solidFill>
                <a:latin typeface="Calibri" panose="020F0502020204030204" pitchFamily="34" charset="0"/>
                <a:cs typeface="Calibri" panose="020F0502020204030204" pitchFamily="34" charset="0"/>
              </a:rPr>
              <a:t>We aim to</a:t>
            </a:r>
            <a:r>
              <a:rPr lang="en-CA" sz="1400" b="0" i="0" u="none" strike="noStrike" dirty="0">
                <a:solidFill>
                  <a:schemeClr val="bg1"/>
                </a:solidFill>
                <a:effectLst/>
                <a:latin typeface="Calibri" panose="020F0502020204030204" pitchFamily="34" charset="0"/>
                <a:cs typeface="Calibri" panose="020F0502020204030204" pitchFamily="34" charset="0"/>
              </a:rPr>
              <a:t> analyze how demographic, clinical, and lifestyle factors influence oral cancer outcomes including tumor size, cancer stage, survival rate, and economic burden.</a:t>
            </a:r>
            <a:endParaRPr lang="en-US" sz="1400" dirty="0">
              <a:solidFill>
                <a:schemeClr val="bg1"/>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B6F58DE-2151-7E82-2E6E-7B69CDEE94F3}"/>
              </a:ext>
            </a:extLst>
          </p:cNvPr>
          <p:cNvSpPr txBox="1"/>
          <p:nvPr/>
        </p:nvSpPr>
        <p:spPr>
          <a:xfrm>
            <a:off x="410342" y="3147803"/>
            <a:ext cx="2717110" cy="369332"/>
          </a:xfrm>
          <a:prstGeom prst="rect">
            <a:avLst/>
          </a:prstGeom>
          <a:noFill/>
        </p:spPr>
        <p:txBody>
          <a:bodyPr wrap="square" rtlCol="0">
            <a:spAutoFit/>
          </a:bodyPr>
          <a:lstStyle/>
          <a:p>
            <a:r>
              <a:rPr lang="en-US" b="1" i="1" dirty="0">
                <a:solidFill>
                  <a:schemeClr val="accent2"/>
                </a:solidFill>
                <a:latin typeface="Calibri" panose="020F0502020204030204" pitchFamily="34" charset="0"/>
                <a:cs typeface="Calibri" panose="020F0502020204030204" pitchFamily="34" charset="0"/>
              </a:rPr>
              <a:t>Our Research Focus Area</a:t>
            </a:r>
          </a:p>
        </p:txBody>
      </p:sp>
      <p:sp>
        <p:nvSpPr>
          <p:cNvPr id="14" name="TextBox 13">
            <a:extLst>
              <a:ext uri="{FF2B5EF4-FFF2-40B4-BE49-F238E27FC236}">
                <a16:creationId xmlns:a16="http://schemas.microsoft.com/office/drawing/2014/main" id="{94CF130C-EE0D-578B-2CA0-81A02B0807D6}"/>
              </a:ext>
            </a:extLst>
          </p:cNvPr>
          <p:cNvSpPr txBox="1"/>
          <p:nvPr/>
        </p:nvSpPr>
        <p:spPr>
          <a:xfrm>
            <a:off x="356551" y="3563739"/>
            <a:ext cx="3371667" cy="1908215"/>
          </a:xfrm>
          <a:prstGeom prst="rect">
            <a:avLst/>
          </a:prstGeom>
          <a:noFill/>
        </p:spPr>
        <p:txBody>
          <a:bodyPr wrap="square" rtlCol="0">
            <a:spAutoFit/>
          </a:bodyPr>
          <a:lstStyle/>
          <a:p>
            <a:pPr marL="285750" indent="-285750">
              <a:buFont typeface="Wingdings" pitchFamily="2" charset="2"/>
              <a:buChar char="v"/>
            </a:pPr>
            <a:r>
              <a:rPr lang="en-CA" sz="1400" dirty="0">
                <a:solidFill>
                  <a:schemeClr val="bg1"/>
                </a:solidFill>
                <a:latin typeface="Calibri" panose="020F0502020204030204" pitchFamily="34" charset="0"/>
                <a:cs typeface="Calibri" panose="020F0502020204030204" pitchFamily="34" charset="0"/>
              </a:rPr>
              <a:t>Age and gender differences</a:t>
            </a:r>
          </a:p>
          <a:p>
            <a:pPr marL="285750" indent="-285750">
              <a:buFont typeface="Wingdings" pitchFamily="2" charset="2"/>
              <a:buChar char="v"/>
            </a:pPr>
            <a:r>
              <a:rPr lang="en-CA" sz="1400" dirty="0">
                <a:solidFill>
                  <a:schemeClr val="bg1"/>
                </a:solidFill>
                <a:latin typeface="Calibri" panose="020F0502020204030204" pitchFamily="34" charset="0"/>
                <a:cs typeface="Calibri" panose="020F0502020204030204" pitchFamily="34" charset="0"/>
              </a:rPr>
              <a:t>Impact of HPV status</a:t>
            </a:r>
          </a:p>
          <a:p>
            <a:pPr marL="285750" indent="-285750">
              <a:buFont typeface="Wingdings" pitchFamily="2" charset="2"/>
              <a:buChar char="v"/>
            </a:pPr>
            <a:r>
              <a:rPr lang="en-CA" sz="1400" dirty="0">
                <a:solidFill>
                  <a:schemeClr val="bg1"/>
                </a:solidFill>
                <a:latin typeface="Calibri" panose="020F0502020204030204" pitchFamily="34" charset="0"/>
                <a:cs typeface="Calibri" panose="020F0502020204030204" pitchFamily="34" charset="0"/>
              </a:rPr>
              <a:t>Effect of treatment types (surgery, chemo, radiation, etc.)</a:t>
            </a:r>
          </a:p>
          <a:p>
            <a:pPr marL="285750" indent="-285750">
              <a:buFont typeface="Wingdings" pitchFamily="2" charset="2"/>
              <a:buChar char="v"/>
            </a:pPr>
            <a:r>
              <a:rPr lang="en-CA" sz="1400" dirty="0">
                <a:solidFill>
                  <a:schemeClr val="bg1"/>
                </a:solidFill>
                <a:latin typeface="Calibri" panose="020F0502020204030204" pitchFamily="34" charset="0"/>
                <a:cs typeface="Calibri" panose="020F0502020204030204" pitchFamily="34" charset="0"/>
              </a:rPr>
              <a:t>Economic burden: cost of treatment and lost workdays</a:t>
            </a:r>
          </a:p>
          <a:p>
            <a:pPr marL="285750" indent="-285750">
              <a:buFont typeface="Wingdings" pitchFamily="2" charset="2"/>
              <a:buChar char="v"/>
            </a:pPr>
            <a:r>
              <a:rPr lang="en-CA" sz="1400" dirty="0">
                <a:solidFill>
                  <a:schemeClr val="bg1"/>
                </a:solidFill>
                <a:latin typeface="Calibri" panose="020F0502020204030204" pitchFamily="34" charset="0"/>
                <a:cs typeface="Calibri" panose="020F0502020204030204" pitchFamily="34" charset="0"/>
              </a:rPr>
              <a:t>Tumor size and cancer stage dynamics</a:t>
            </a:r>
          </a:p>
          <a:p>
            <a:endParaRPr lang="en-US" sz="2000" dirty="0">
              <a:solidFill>
                <a:schemeClr val="bg1"/>
              </a:solidFill>
            </a:endParaRPr>
          </a:p>
        </p:txBody>
      </p:sp>
      <p:sp>
        <p:nvSpPr>
          <p:cNvPr id="15" name="TextBox 14">
            <a:extLst>
              <a:ext uri="{FF2B5EF4-FFF2-40B4-BE49-F238E27FC236}">
                <a16:creationId xmlns:a16="http://schemas.microsoft.com/office/drawing/2014/main" id="{7E405695-AB0D-3B47-55A8-4DCC4DB4D8C2}"/>
              </a:ext>
            </a:extLst>
          </p:cNvPr>
          <p:cNvSpPr txBox="1"/>
          <p:nvPr/>
        </p:nvSpPr>
        <p:spPr>
          <a:xfrm>
            <a:off x="4455977" y="1264976"/>
            <a:ext cx="2203104" cy="369332"/>
          </a:xfrm>
          <a:prstGeom prst="rect">
            <a:avLst/>
          </a:prstGeom>
          <a:noFill/>
        </p:spPr>
        <p:txBody>
          <a:bodyPr wrap="none" rtlCol="0">
            <a:spAutoFit/>
          </a:bodyPr>
          <a:lstStyle/>
          <a:p>
            <a:r>
              <a:rPr lang="en-US" b="1" i="1" dirty="0">
                <a:solidFill>
                  <a:schemeClr val="accent2"/>
                </a:solidFill>
                <a:latin typeface="Calibri" panose="020F0502020204030204" pitchFamily="34" charset="0"/>
                <a:cs typeface="Calibri" panose="020F0502020204030204" pitchFamily="34" charset="0"/>
              </a:rPr>
              <a:t>Research Importance</a:t>
            </a:r>
          </a:p>
        </p:txBody>
      </p:sp>
      <p:sp>
        <p:nvSpPr>
          <p:cNvPr id="19" name="TextBox 18">
            <a:extLst>
              <a:ext uri="{FF2B5EF4-FFF2-40B4-BE49-F238E27FC236}">
                <a16:creationId xmlns:a16="http://schemas.microsoft.com/office/drawing/2014/main" id="{915EA422-24D8-25BB-A29D-8F5C6A6450DC}"/>
              </a:ext>
            </a:extLst>
          </p:cNvPr>
          <p:cNvSpPr txBox="1"/>
          <p:nvPr/>
        </p:nvSpPr>
        <p:spPr>
          <a:xfrm>
            <a:off x="4455976" y="1634308"/>
            <a:ext cx="3564901" cy="1169551"/>
          </a:xfrm>
          <a:prstGeom prst="rect">
            <a:avLst/>
          </a:prstGeom>
          <a:noFill/>
        </p:spPr>
        <p:txBody>
          <a:bodyPr wrap="square" rtlCol="0">
            <a:spAutoFit/>
          </a:bodyPr>
          <a:lstStyle/>
          <a:p>
            <a:r>
              <a:rPr lang="en-CA" sz="1400" b="0" i="0" u="none" strike="noStrike" dirty="0">
                <a:solidFill>
                  <a:srgbClr val="000000"/>
                </a:solidFill>
                <a:effectLst/>
                <a:latin typeface="Calibri" panose="020F0502020204030204" pitchFamily="34" charset="0"/>
                <a:cs typeface="Calibri" panose="020F0502020204030204" pitchFamily="34" charset="0"/>
              </a:rPr>
              <a:t>Oral cancer remains a significant global health challenge. Early diagnosis and targeted treatment could improve survival and reduce costs. </a:t>
            </a:r>
            <a:r>
              <a:rPr lang="en-CA" sz="1400" dirty="0">
                <a:solidFill>
                  <a:srgbClr val="000000"/>
                </a:solidFill>
                <a:latin typeface="Calibri" panose="020F0502020204030204" pitchFamily="34" charset="0"/>
                <a:cs typeface="Calibri" panose="020F0502020204030204" pitchFamily="34" charset="0"/>
              </a:rPr>
              <a:t>T</a:t>
            </a:r>
            <a:r>
              <a:rPr lang="en-CA" sz="1400" b="0" i="0" u="none" strike="noStrike" dirty="0">
                <a:solidFill>
                  <a:srgbClr val="000000"/>
                </a:solidFill>
                <a:effectLst/>
                <a:latin typeface="Calibri" panose="020F0502020204030204" pitchFamily="34" charset="0"/>
                <a:cs typeface="Calibri" panose="020F0502020204030204" pitchFamily="34" charset="0"/>
              </a:rPr>
              <a:t>his research helps identify where those improvements can happen.</a:t>
            </a:r>
            <a:endParaRPr lang="en-US" sz="2000" dirty="0"/>
          </a:p>
        </p:txBody>
      </p:sp>
      <p:sp>
        <p:nvSpPr>
          <p:cNvPr id="20" name="TextBox 19">
            <a:extLst>
              <a:ext uri="{FF2B5EF4-FFF2-40B4-BE49-F238E27FC236}">
                <a16:creationId xmlns:a16="http://schemas.microsoft.com/office/drawing/2014/main" id="{465E41B3-022F-26AC-C873-18B95E880C79}"/>
              </a:ext>
            </a:extLst>
          </p:cNvPr>
          <p:cNvSpPr txBox="1"/>
          <p:nvPr/>
        </p:nvSpPr>
        <p:spPr>
          <a:xfrm>
            <a:off x="4381028" y="3120891"/>
            <a:ext cx="3479350" cy="369332"/>
          </a:xfrm>
          <a:prstGeom prst="rect">
            <a:avLst/>
          </a:prstGeom>
          <a:noFill/>
        </p:spPr>
        <p:txBody>
          <a:bodyPr wrap="none" rtlCol="0">
            <a:spAutoFit/>
          </a:bodyPr>
          <a:lstStyle/>
          <a:p>
            <a:r>
              <a:rPr lang="en-US" b="1" i="1" dirty="0">
                <a:solidFill>
                  <a:schemeClr val="accent2"/>
                </a:solidFill>
                <a:latin typeface="Calibri" panose="020F0502020204030204" pitchFamily="34" charset="0"/>
                <a:cs typeface="Calibri" panose="020F0502020204030204" pitchFamily="34" charset="0"/>
              </a:rPr>
              <a:t>Data Cleaning And Prepro</a:t>
            </a:r>
            <a:r>
              <a:rPr lang="en-US" b="1" i="1" dirty="0">
                <a:solidFill>
                  <a:schemeClr val="accent2"/>
                </a:solidFill>
              </a:rPr>
              <a:t>cessing</a:t>
            </a:r>
          </a:p>
        </p:txBody>
      </p:sp>
      <p:sp>
        <p:nvSpPr>
          <p:cNvPr id="21" name="TextBox 20">
            <a:extLst>
              <a:ext uri="{FF2B5EF4-FFF2-40B4-BE49-F238E27FC236}">
                <a16:creationId xmlns:a16="http://schemas.microsoft.com/office/drawing/2014/main" id="{411FC142-3414-CEDC-783C-890526777DEE}"/>
              </a:ext>
            </a:extLst>
          </p:cNvPr>
          <p:cNvSpPr txBox="1"/>
          <p:nvPr/>
        </p:nvSpPr>
        <p:spPr>
          <a:xfrm>
            <a:off x="4381028" y="3494457"/>
            <a:ext cx="3479350" cy="2554545"/>
          </a:xfrm>
          <a:prstGeom prst="rect">
            <a:avLst/>
          </a:prstGeom>
          <a:noFill/>
        </p:spPr>
        <p:txBody>
          <a:bodyPr wrap="square" rtlCol="0">
            <a:spAutoFit/>
          </a:bodyPr>
          <a:lstStyle/>
          <a:p>
            <a:pPr marL="285750" indent="-285750">
              <a:buFont typeface="Wingdings" pitchFamily="2" charset="2"/>
              <a:buChar char="v"/>
            </a:pPr>
            <a:r>
              <a:rPr lang="en-CA" sz="1400" dirty="0">
                <a:latin typeface="Calibri" panose="020F0502020204030204" pitchFamily="34" charset="0"/>
                <a:cs typeface="Calibri" panose="020F0502020204030204" pitchFamily="34" charset="0"/>
              </a:rPr>
              <a:t>Checked for missing values and visualized them using a heatmap</a:t>
            </a:r>
          </a:p>
          <a:p>
            <a:pPr marL="285750" indent="-285750">
              <a:buFont typeface="Wingdings" pitchFamily="2" charset="2"/>
              <a:buChar char="v"/>
            </a:pPr>
            <a:r>
              <a:rPr lang="en-CA" sz="1400" dirty="0">
                <a:latin typeface="Calibri" panose="020F0502020204030204" pitchFamily="34" charset="0"/>
                <a:cs typeface="Calibri" panose="020F0502020204030204" pitchFamily="34" charset="0"/>
              </a:rPr>
              <a:t>Identified and removed duplicate records</a:t>
            </a:r>
          </a:p>
          <a:p>
            <a:pPr marL="285750" indent="-285750">
              <a:buFont typeface="Wingdings" pitchFamily="2" charset="2"/>
              <a:buChar char="v"/>
            </a:pPr>
            <a:r>
              <a:rPr lang="en-CA" sz="1400" dirty="0">
                <a:latin typeface="Calibri" panose="020F0502020204030204" pitchFamily="34" charset="0"/>
                <a:cs typeface="Calibri" panose="020F0502020204030204" pitchFamily="34" charset="0"/>
              </a:rPr>
              <a:t>Standardized column names</a:t>
            </a:r>
          </a:p>
          <a:p>
            <a:pPr marL="285750" indent="-285750">
              <a:buFont typeface="Wingdings" pitchFamily="2" charset="2"/>
              <a:buChar char="v"/>
            </a:pPr>
            <a:r>
              <a:rPr lang="en-CA" sz="1400" dirty="0">
                <a:latin typeface="Calibri" panose="020F0502020204030204" pitchFamily="34" charset="0"/>
                <a:cs typeface="Calibri" panose="020F0502020204030204" pitchFamily="34" charset="0"/>
              </a:rPr>
              <a:t>Fixed data types for accurate analysis </a:t>
            </a:r>
          </a:p>
          <a:p>
            <a:pPr marL="285750" indent="-285750">
              <a:buFont typeface="Wingdings" pitchFamily="2" charset="2"/>
              <a:buChar char="v"/>
            </a:pPr>
            <a:r>
              <a:rPr lang="en-CA" sz="1400" dirty="0">
                <a:latin typeface="Calibri" panose="020F0502020204030204" pitchFamily="34" charset="0"/>
                <a:cs typeface="Calibri" panose="020F0502020204030204" pitchFamily="34" charset="0"/>
              </a:rPr>
              <a:t>Handled outliers using statistical techniques to ensure reliability</a:t>
            </a:r>
          </a:p>
          <a:p>
            <a:pPr marL="285750" indent="-285750">
              <a:buFont typeface="Wingdings" pitchFamily="2" charset="2"/>
              <a:buChar char="v"/>
            </a:pPr>
            <a:r>
              <a:rPr lang="en-CA" sz="1400" dirty="0">
                <a:latin typeface="Calibri" panose="020F0502020204030204" pitchFamily="34" charset="0"/>
                <a:cs typeface="Calibri" panose="020F0502020204030204" pitchFamily="34" charset="0"/>
              </a:rPr>
              <a:t>Explored summary statistics to understand distributions and central tendencies</a:t>
            </a:r>
          </a:p>
          <a:p>
            <a:endParaRPr lang="en-US" sz="2000" dirty="0"/>
          </a:p>
        </p:txBody>
      </p:sp>
      <p:pic>
        <p:nvPicPr>
          <p:cNvPr id="22" name="Picture 21" descr="A mouth with a gum in it&#10;&#10;AI-generated content may be incorrect.">
            <a:extLst>
              <a:ext uri="{FF2B5EF4-FFF2-40B4-BE49-F238E27FC236}">
                <a16:creationId xmlns:a16="http://schemas.microsoft.com/office/drawing/2014/main" id="{1DA1CD87-2652-20E9-AF73-77B663F55379}"/>
              </a:ext>
            </a:extLst>
          </p:cNvPr>
          <p:cNvPicPr>
            <a:picLocks noChangeAspect="1"/>
          </p:cNvPicPr>
          <p:nvPr/>
        </p:nvPicPr>
        <p:blipFill>
          <a:blip r:embed="rId2"/>
          <a:srcRect t="14100" b="14977"/>
          <a:stretch/>
        </p:blipFill>
        <p:spPr>
          <a:xfrm>
            <a:off x="8754050" y="1919965"/>
            <a:ext cx="2845329" cy="2840203"/>
          </a:xfrm>
          <a:prstGeom prst="rect">
            <a:avLst/>
          </a:prstGeom>
        </p:spPr>
      </p:pic>
    </p:spTree>
    <p:extLst>
      <p:ext uri="{BB962C8B-B14F-4D97-AF65-F5344CB8AC3E}">
        <p14:creationId xmlns:p14="http://schemas.microsoft.com/office/powerpoint/2010/main" val="1814300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AC746CB-3833-4A55-CADF-EACC2EFA34A5}"/>
              </a:ext>
            </a:extLst>
          </p:cNvPr>
          <p:cNvSpPr txBox="1"/>
          <p:nvPr/>
        </p:nvSpPr>
        <p:spPr>
          <a:xfrm>
            <a:off x="589558" y="244742"/>
            <a:ext cx="7015498" cy="1235225"/>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kern="1200">
                <a:solidFill>
                  <a:schemeClr val="tx1"/>
                </a:solidFill>
                <a:latin typeface="+mj-lt"/>
                <a:ea typeface="+mj-ea"/>
                <a:cs typeface="+mj-cs"/>
              </a:rPr>
              <a:t>RACI CHART</a:t>
            </a:r>
          </a:p>
        </p:txBody>
      </p:sp>
      <p:graphicFrame>
        <p:nvGraphicFramePr>
          <p:cNvPr id="2" name="Table 1">
            <a:extLst>
              <a:ext uri="{FF2B5EF4-FFF2-40B4-BE49-F238E27FC236}">
                <a16:creationId xmlns:a16="http://schemas.microsoft.com/office/drawing/2014/main" id="{8C23E4F0-5BA0-BEEA-8CED-D5422888DC1D}"/>
              </a:ext>
            </a:extLst>
          </p:cNvPr>
          <p:cNvGraphicFramePr>
            <a:graphicFrameLocks noGrp="1"/>
          </p:cNvGraphicFramePr>
          <p:nvPr>
            <p:extLst>
              <p:ext uri="{D42A27DB-BD31-4B8C-83A1-F6EECF244321}">
                <p14:modId xmlns:p14="http://schemas.microsoft.com/office/powerpoint/2010/main" val="877879863"/>
              </p:ext>
            </p:extLst>
          </p:nvPr>
        </p:nvGraphicFramePr>
        <p:xfrm>
          <a:off x="589558" y="1997765"/>
          <a:ext cx="10678102" cy="4159323"/>
        </p:xfrm>
        <a:graphic>
          <a:graphicData uri="http://schemas.openxmlformats.org/drawingml/2006/table">
            <a:tbl>
              <a:tblPr firstRow="1" bandRow="1">
                <a:tableStyleId>{5C22544A-7EE6-4342-B048-85BDC9FD1C3A}</a:tableStyleId>
              </a:tblPr>
              <a:tblGrid>
                <a:gridCol w="1338633">
                  <a:extLst>
                    <a:ext uri="{9D8B030D-6E8A-4147-A177-3AD203B41FA5}">
                      <a16:colId xmlns:a16="http://schemas.microsoft.com/office/drawing/2014/main" val="2256829078"/>
                    </a:ext>
                  </a:extLst>
                </a:gridCol>
                <a:gridCol w="2594113">
                  <a:extLst>
                    <a:ext uri="{9D8B030D-6E8A-4147-A177-3AD203B41FA5}">
                      <a16:colId xmlns:a16="http://schemas.microsoft.com/office/drawing/2014/main" val="1267280940"/>
                    </a:ext>
                  </a:extLst>
                </a:gridCol>
                <a:gridCol w="1039567">
                  <a:extLst>
                    <a:ext uri="{9D8B030D-6E8A-4147-A177-3AD203B41FA5}">
                      <a16:colId xmlns:a16="http://schemas.microsoft.com/office/drawing/2014/main" val="958550884"/>
                    </a:ext>
                  </a:extLst>
                </a:gridCol>
                <a:gridCol w="1642976">
                  <a:extLst>
                    <a:ext uri="{9D8B030D-6E8A-4147-A177-3AD203B41FA5}">
                      <a16:colId xmlns:a16="http://schemas.microsoft.com/office/drawing/2014/main" val="3688636266"/>
                    </a:ext>
                  </a:extLst>
                </a:gridCol>
                <a:gridCol w="1203427">
                  <a:extLst>
                    <a:ext uri="{9D8B030D-6E8A-4147-A177-3AD203B41FA5}">
                      <a16:colId xmlns:a16="http://schemas.microsoft.com/office/drawing/2014/main" val="129343951"/>
                    </a:ext>
                  </a:extLst>
                </a:gridCol>
                <a:gridCol w="1903011">
                  <a:extLst>
                    <a:ext uri="{9D8B030D-6E8A-4147-A177-3AD203B41FA5}">
                      <a16:colId xmlns:a16="http://schemas.microsoft.com/office/drawing/2014/main" val="3780364698"/>
                    </a:ext>
                  </a:extLst>
                </a:gridCol>
                <a:gridCol w="956375">
                  <a:extLst>
                    <a:ext uri="{9D8B030D-6E8A-4147-A177-3AD203B41FA5}">
                      <a16:colId xmlns:a16="http://schemas.microsoft.com/office/drawing/2014/main" val="3953853154"/>
                    </a:ext>
                  </a:extLst>
                </a:gridCol>
              </a:tblGrid>
              <a:tr h="226406">
                <a:tc>
                  <a:txBody>
                    <a:bodyPr/>
                    <a:lstStyle/>
                    <a:p>
                      <a:pPr algn="ctr"/>
                      <a:r>
                        <a:rPr lang="en-US" sz="1800" dirty="0"/>
                        <a:t>TASK</a:t>
                      </a:r>
                    </a:p>
                  </a:txBody>
                  <a:tcPr marL="109222" marR="109222" marT="54611" marB="54611"/>
                </a:tc>
                <a:tc>
                  <a:txBody>
                    <a:bodyPr/>
                    <a:lstStyle/>
                    <a:p>
                      <a:pPr algn="ctr"/>
                      <a:r>
                        <a:rPr lang="en-US" sz="1600" dirty="0"/>
                        <a:t>Description</a:t>
                      </a:r>
                    </a:p>
                  </a:txBody>
                  <a:tcPr marL="109222" marR="109222" marT="54611" marB="54611"/>
                </a:tc>
                <a:tc>
                  <a:txBody>
                    <a:bodyPr/>
                    <a:lstStyle/>
                    <a:p>
                      <a:r>
                        <a:rPr lang="en-US" sz="1400" dirty="0"/>
                        <a:t>LESLEY</a:t>
                      </a:r>
                    </a:p>
                  </a:txBody>
                  <a:tcPr marL="109222" marR="109222" marT="54611" marB="54611"/>
                </a:tc>
                <a:tc>
                  <a:txBody>
                    <a:bodyPr/>
                    <a:lstStyle/>
                    <a:p>
                      <a:r>
                        <a:rPr lang="en-US" sz="1400"/>
                        <a:t>OLUWATOSIN</a:t>
                      </a:r>
                    </a:p>
                  </a:txBody>
                  <a:tcPr marL="109222" marR="109222" marT="54611" marB="54611"/>
                </a:tc>
                <a:tc>
                  <a:txBody>
                    <a:bodyPr/>
                    <a:lstStyle/>
                    <a:p>
                      <a:r>
                        <a:rPr lang="en-US" sz="1400" dirty="0"/>
                        <a:t>RAYMOND</a:t>
                      </a:r>
                    </a:p>
                  </a:txBody>
                  <a:tcPr marL="109222" marR="109222" marT="54611" marB="54611"/>
                </a:tc>
                <a:tc>
                  <a:txBody>
                    <a:bodyPr/>
                    <a:lstStyle/>
                    <a:p>
                      <a:r>
                        <a:rPr lang="en-US" sz="1400"/>
                        <a:t>OLUWATOBILOBA</a:t>
                      </a:r>
                    </a:p>
                  </a:txBody>
                  <a:tcPr marL="109222" marR="109222" marT="54611" marB="54611"/>
                </a:tc>
                <a:tc>
                  <a:txBody>
                    <a:bodyPr/>
                    <a:lstStyle/>
                    <a:p>
                      <a:r>
                        <a:rPr lang="en-US" sz="1400" dirty="0"/>
                        <a:t>RUCHIT</a:t>
                      </a:r>
                    </a:p>
                  </a:txBody>
                  <a:tcPr marL="109222" marR="109222" marT="54611" marB="54611"/>
                </a:tc>
                <a:extLst>
                  <a:ext uri="{0D108BD9-81ED-4DB2-BD59-A6C34878D82A}">
                    <a16:rowId xmlns:a16="http://schemas.microsoft.com/office/drawing/2014/main" val="667332387"/>
                  </a:ext>
                </a:extLst>
              </a:tr>
              <a:tr h="419638">
                <a:tc>
                  <a:txBody>
                    <a:bodyPr/>
                    <a:lstStyle/>
                    <a:p>
                      <a:pPr algn="l"/>
                      <a:r>
                        <a:rPr lang="en-US" sz="1400" dirty="0"/>
                        <a:t>Data Cleaning</a:t>
                      </a:r>
                    </a:p>
                  </a:txBody>
                  <a:tcPr marL="109222" marR="109222" marT="54611" marB="54611"/>
                </a:tc>
                <a:tc>
                  <a:txBody>
                    <a:bodyPr/>
                    <a:lstStyle/>
                    <a:p>
                      <a:pPr algn="just"/>
                      <a:r>
                        <a:rPr lang="en-US" sz="1000" b="0" i="1" dirty="0"/>
                        <a:t>Data Preprocessing and Cleaning</a:t>
                      </a:r>
                    </a:p>
                  </a:txBody>
                  <a:tcPr marL="109222" marR="109222" marT="54611" marB="54611"/>
                </a:tc>
                <a:tc>
                  <a:txBody>
                    <a:bodyPr/>
                    <a:lstStyle/>
                    <a:p>
                      <a:r>
                        <a:rPr lang="en-US" sz="1400" dirty="0"/>
                        <a:t>R</a:t>
                      </a:r>
                    </a:p>
                  </a:txBody>
                  <a:tcPr marL="109222" marR="109222" marT="54611" marB="54611"/>
                </a:tc>
                <a:tc>
                  <a:txBody>
                    <a:bodyPr/>
                    <a:lstStyle/>
                    <a:p>
                      <a:r>
                        <a:rPr lang="en-US" sz="1400" dirty="0"/>
                        <a:t>C</a:t>
                      </a:r>
                    </a:p>
                  </a:txBody>
                  <a:tcPr marL="109222" marR="109222" marT="54611" marB="54611"/>
                </a:tc>
                <a:tc>
                  <a:txBody>
                    <a:bodyPr/>
                    <a:lstStyle/>
                    <a:p>
                      <a:r>
                        <a:rPr lang="en-US" sz="1400" dirty="0"/>
                        <a:t>A</a:t>
                      </a:r>
                    </a:p>
                  </a:txBody>
                  <a:tcPr marL="109222" marR="109222" marT="54611" marB="54611"/>
                </a:tc>
                <a:tc>
                  <a:txBody>
                    <a:bodyPr/>
                    <a:lstStyle/>
                    <a:p>
                      <a:r>
                        <a:rPr lang="en-US" sz="1400" dirty="0"/>
                        <a:t>I</a:t>
                      </a:r>
                    </a:p>
                  </a:txBody>
                  <a:tcPr marL="109222" marR="109222" marT="54611" marB="54611"/>
                </a:tc>
                <a:tc>
                  <a:txBody>
                    <a:bodyPr/>
                    <a:lstStyle/>
                    <a:p>
                      <a:r>
                        <a:rPr lang="en-US" sz="1400" dirty="0"/>
                        <a:t>I</a:t>
                      </a:r>
                    </a:p>
                  </a:txBody>
                  <a:tcPr marL="109222" marR="109222" marT="54611" marB="54611"/>
                </a:tc>
                <a:extLst>
                  <a:ext uri="{0D108BD9-81ED-4DB2-BD59-A6C34878D82A}">
                    <a16:rowId xmlns:a16="http://schemas.microsoft.com/office/drawing/2014/main" val="1870069212"/>
                  </a:ext>
                </a:extLst>
              </a:tr>
              <a:tr h="419983">
                <a:tc>
                  <a:txBody>
                    <a:bodyPr/>
                    <a:lstStyle/>
                    <a:p>
                      <a:r>
                        <a:rPr lang="en-US" sz="1400" dirty="0"/>
                        <a:t>Question 1</a:t>
                      </a:r>
                    </a:p>
                  </a:txBody>
                  <a:tcPr marL="109222" marR="109222" marT="54611" marB="54611"/>
                </a:tc>
                <a:tc>
                  <a:txBody>
                    <a:bodyPr/>
                    <a:lstStyle/>
                    <a:p>
                      <a:pPr algn="just"/>
                      <a:r>
                        <a:rPr lang="en-US" sz="1000" b="0" i="1" dirty="0">
                          <a:effectLst/>
                          <a:latin typeface="+mn-lt"/>
                          <a:cs typeface="Calibri" panose="020F0502020204030204" pitchFamily="34" charset="0"/>
                        </a:rPr>
                        <a:t>How do demographic factors influence the likelihood of developing oral cancer?</a:t>
                      </a:r>
                      <a:endParaRPr lang="en-US" sz="1000" b="0" i="1" dirty="0">
                        <a:latin typeface="+mn-lt"/>
                      </a:endParaRPr>
                    </a:p>
                  </a:txBody>
                  <a:tcPr marL="109222" marR="109222" marT="54611" marB="54611"/>
                </a:tc>
                <a:tc>
                  <a:txBody>
                    <a:bodyPr/>
                    <a:lstStyle/>
                    <a:p>
                      <a:r>
                        <a:rPr lang="en-US" sz="1400" dirty="0"/>
                        <a:t>I</a:t>
                      </a:r>
                    </a:p>
                  </a:txBody>
                  <a:tcPr marL="109222" marR="109222" marT="54611" marB="54611"/>
                </a:tc>
                <a:tc>
                  <a:txBody>
                    <a:bodyPr/>
                    <a:lstStyle/>
                    <a:p>
                      <a:r>
                        <a:rPr lang="en-US" sz="1400" dirty="0"/>
                        <a:t>I</a:t>
                      </a:r>
                    </a:p>
                  </a:txBody>
                  <a:tcPr marL="109222" marR="109222" marT="54611" marB="54611"/>
                </a:tc>
                <a:tc>
                  <a:txBody>
                    <a:bodyPr/>
                    <a:lstStyle/>
                    <a:p>
                      <a:r>
                        <a:rPr lang="en-US" sz="1400" dirty="0"/>
                        <a:t>R</a:t>
                      </a:r>
                    </a:p>
                  </a:txBody>
                  <a:tcPr marL="109222" marR="109222" marT="54611" marB="54611"/>
                </a:tc>
                <a:tc>
                  <a:txBody>
                    <a:bodyPr/>
                    <a:lstStyle/>
                    <a:p>
                      <a:r>
                        <a:rPr lang="en-US" sz="1400" dirty="0"/>
                        <a:t>A</a:t>
                      </a:r>
                    </a:p>
                  </a:txBody>
                  <a:tcPr marL="109222" marR="109222" marT="54611" marB="54611"/>
                </a:tc>
                <a:tc>
                  <a:txBody>
                    <a:bodyPr/>
                    <a:lstStyle/>
                    <a:p>
                      <a:r>
                        <a:rPr lang="en-US" sz="1400" dirty="0"/>
                        <a:t>C</a:t>
                      </a:r>
                    </a:p>
                  </a:txBody>
                  <a:tcPr marL="109222" marR="109222" marT="54611" marB="54611"/>
                </a:tc>
                <a:extLst>
                  <a:ext uri="{0D108BD9-81ED-4DB2-BD59-A6C34878D82A}">
                    <a16:rowId xmlns:a16="http://schemas.microsoft.com/office/drawing/2014/main" val="2923286612"/>
                  </a:ext>
                </a:extLst>
              </a:tr>
              <a:tr h="437424">
                <a:tc>
                  <a:txBody>
                    <a:bodyPr/>
                    <a:lstStyle/>
                    <a:p>
                      <a:r>
                        <a:rPr lang="en-US" sz="1400"/>
                        <a:t>Question 2</a:t>
                      </a:r>
                    </a:p>
                  </a:txBody>
                  <a:tcPr marL="109222" marR="109222" marT="54611" marB="54611"/>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50" b="0" i="1" u="none" strike="noStrike" dirty="0">
                          <a:effectLst/>
                        </a:rPr>
                        <a:t>What are the most significant predictors of oral cancer </a:t>
                      </a:r>
                      <a:r>
                        <a:rPr lang="en-US" sz="1000" b="0" i="1" u="none" strike="noStrike" dirty="0">
                          <a:effectLst/>
                        </a:rPr>
                        <a:t>diagnosis</a:t>
                      </a:r>
                      <a:r>
                        <a:rPr lang="en-US" sz="1050" b="0" i="1" u="none" strike="noStrike" dirty="0">
                          <a:effectLst/>
                        </a:rPr>
                        <a:t> among the given risk factors?</a:t>
                      </a:r>
                      <a:endParaRPr lang="en-US" sz="1400" dirty="0"/>
                    </a:p>
                  </a:txBody>
                  <a:tcPr marL="109222" marR="109222" marT="54611" marB="54611"/>
                </a:tc>
                <a:tc>
                  <a:txBody>
                    <a:bodyPr/>
                    <a:lstStyle/>
                    <a:p>
                      <a:r>
                        <a:rPr lang="en-US" sz="1400" dirty="0"/>
                        <a:t>A</a:t>
                      </a:r>
                    </a:p>
                  </a:txBody>
                  <a:tcPr marL="109222" marR="109222" marT="54611" marB="54611"/>
                </a:tc>
                <a:tc>
                  <a:txBody>
                    <a:bodyPr/>
                    <a:lstStyle/>
                    <a:p>
                      <a:r>
                        <a:rPr lang="en-US" sz="1400" dirty="0"/>
                        <a:t>C</a:t>
                      </a:r>
                    </a:p>
                  </a:txBody>
                  <a:tcPr marL="109222" marR="109222" marT="54611" marB="54611"/>
                </a:tc>
                <a:tc>
                  <a:txBody>
                    <a:bodyPr/>
                    <a:lstStyle/>
                    <a:p>
                      <a:r>
                        <a:rPr lang="en-US" sz="1400" dirty="0"/>
                        <a:t>I</a:t>
                      </a:r>
                    </a:p>
                  </a:txBody>
                  <a:tcPr marL="109222" marR="109222" marT="54611" marB="54611"/>
                </a:tc>
                <a:tc>
                  <a:txBody>
                    <a:bodyPr/>
                    <a:lstStyle/>
                    <a:p>
                      <a:r>
                        <a:rPr lang="en-US" sz="1400" dirty="0"/>
                        <a:t>R</a:t>
                      </a:r>
                    </a:p>
                  </a:txBody>
                  <a:tcPr marL="109222" marR="109222" marT="54611" marB="54611"/>
                </a:tc>
                <a:tc>
                  <a:txBody>
                    <a:bodyPr/>
                    <a:lstStyle/>
                    <a:p>
                      <a:r>
                        <a:rPr lang="en-US" sz="1400" dirty="0"/>
                        <a:t>A</a:t>
                      </a:r>
                    </a:p>
                  </a:txBody>
                  <a:tcPr marL="109222" marR="109222" marT="54611" marB="54611"/>
                </a:tc>
                <a:extLst>
                  <a:ext uri="{0D108BD9-81ED-4DB2-BD59-A6C34878D82A}">
                    <a16:rowId xmlns:a16="http://schemas.microsoft.com/office/drawing/2014/main" val="338406328"/>
                  </a:ext>
                </a:extLst>
              </a:tr>
              <a:tr h="565612">
                <a:tc>
                  <a:txBody>
                    <a:bodyPr/>
                    <a:lstStyle/>
                    <a:p>
                      <a:r>
                        <a:rPr lang="en-US" sz="1400"/>
                        <a:t>Question 3</a:t>
                      </a:r>
                    </a:p>
                  </a:txBody>
                  <a:tcPr marL="109222" marR="109222" marT="54611" marB="54611"/>
                </a:tc>
                <a:tc>
                  <a:txBody>
                    <a:bodyPr/>
                    <a:lstStyle/>
                    <a:p>
                      <a:pPr algn="just"/>
                      <a:r>
                        <a:rPr lang="en-CA" sz="1000" b="0" i="1" u="none" strike="noStrike" dirty="0">
                          <a:effectLst/>
                          <a:latin typeface="+mn-lt"/>
                          <a:cs typeface="Calibri" panose="020F0502020204030204" pitchFamily="34" charset="0"/>
                        </a:rPr>
                        <a:t>How Do Early Diagnosis and Treatment Type Impact Survival Rates and Economic Burden Among Oral Cancer Patients?</a:t>
                      </a:r>
                      <a:endParaRPr lang="en-US" sz="1000" b="0" i="1" dirty="0">
                        <a:latin typeface="+mn-lt"/>
                      </a:endParaRPr>
                    </a:p>
                  </a:txBody>
                  <a:tcPr marL="109222" marR="109222" marT="54611" marB="54611"/>
                </a:tc>
                <a:tc>
                  <a:txBody>
                    <a:bodyPr/>
                    <a:lstStyle/>
                    <a:p>
                      <a:r>
                        <a:rPr lang="en-US" sz="1400" dirty="0"/>
                        <a:t>R</a:t>
                      </a:r>
                    </a:p>
                  </a:txBody>
                  <a:tcPr marL="109222" marR="109222" marT="54611" marB="54611"/>
                </a:tc>
                <a:tc>
                  <a:txBody>
                    <a:bodyPr/>
                    <a:lstStyle/>
                    <a:p>
                      <a:r>
                        <a:rPr lang="en-US" sz="1400" dirty="0"/>
                        <a:t>I</a:t>
                      </a:r>
                    </a:p>
                  </a:txBody>
                  <a:tcPr marL="109222" marR="109222" marT="54611" marB="54611"/>
                </a:tc>
                <a:tc>
                  <a:txBody>
                    <a:bodyPr/>
                    <a:lstStyle/>
                    <a:p>
                      <a:r>
                        <a:rPr lang="en-US" sz="1400" dirty="0"/>
                        <a:t>A</a:t>
                      </a:r>
                    </a:p>
                  </a:txBody>
                  <a:tcPr marL="109222" marR="109222" marT="54611" marB="54611"/>
                </a:tc>
                <a:tc>
                  <a:txBody>
                    <a:bodyPr/>
                    <a:lstStyle/>
                    <a:p>
                      <a:r>
                        <a:rPr lang="en-US" sz="1400" dirty="0"/>
                        <a:t>C</a:t>
                      </a:r>
                    </a:p>
                  </a:txBody>
                  <a:tcPr marL="109222" marR="109222" marT="54611" marB="54611"/>
                </a:tc>
                <a:tc>
                  <a:txBody>
                    <a:bodyPr/>
                    <a:lstStyle/>
                    <a:p>
                      <a:r>
                        <a:rPr lang="en-US" sz="1400" dirty="0"/>
                        <a:t>I</a:t>
                      </a:r>
                    </a:p>
                  </a:txBody>
                  <a:tcPr marL="109222" marR="109222" marT="54611" marB="54611"/>
                </a:tc>
                <a:extLst>
                  <a:ext uri="{0D108BD9-81ED-4DB2-BD59-A6C34878D82A}">
                    <a16:rowId xmlns:a16="http://schemas.microsoft.com/office/drawing/2014/main" val="2779149220"/>
                  </a:ext>
                </a:extLst>
              </a:tr>
              <a:tr h="624210">
                <a:tc>
                  <a:txBody>
                    <a:bodyPr/>
                    <a:lstStyle/>
                    <a:p>
                      <a:r>
                        <a:rPr lang="en-US" sz="1400"/>
                        <a:t>Question 4</a:t>
                      </a:r>
                    </a:p>
                  </a:txBody>
                  <a:tcPr marL="109222" marR="109222" marT="54611" marB="54611"/>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00" b="0" i="1" u="none" strike="noStrike" dirty="0">
                          <a:effectLst/>
                        </a:rPr>
                        <a:t>To what extent do lifestyle factors (tobacco, alcohol, diet, sun exposure) influence tumor size and cancer stage?</a:t>
                      </a:r>
                    </a:p>
                  </a:txBody>
                  <a:tcPr marL="109222" marR="109222" marT="54611" marB="54611"/>
                </a:tc>
                <a:tc>
                  <a:txBody>
                    <a:bodyPr/>
                    <a:lstStyle/>
                    <a:p>
                      <a:r>
                        <a:rPr lang="en-US" sz="1400" dirty="0"/>
                        <a:t>I</a:t>
                      </a:r>
                    </a:p>
                  </a:txBody>
                  <a:tcPr marL="109222" marR="109222" marT="54611" marB="54611"/>
                </a:tc>
                <a:tc>
                  <a:txBody>
                    <a:bodyPr/>
                    <a:lstStyle/>
                    <a:p>
                      <a:r>
                        <a:rPr lang="en-US" sz="1400" dirty="0"/>
                        <a:t>R</a:t>
                      </a:r>
                    </a:p>
                  </a:txBody>
                  <a:tcPr marL="109222" marR="109222" marT="54611" marB="54611"/>
                </a:tc>
                <a:tc>
                  <a:txBody>
                    <a:bodyPr/>
                    <a:lstStyle/>
                    <a:p>
                      <a:r>
                        <a:rPr lang="en-US" sz="1400" dirty="0"/>
                        <a:t>A</a:t>
                      </a:r>
                    </a:p>
                  </a:txBody>
                  <a:tcPr marL="109222" marR="109222" marT="54611" marB="54611"/>
                </a:tc>
                <a:tc>
                  <a:txBody>
                    <a:bodyPr/>
                    <a:lstStyle/>
                    <a:p>
                      <a:r>
                        <a:rPr lang="en-US" sz="1400" dirty="0"/>
                        <a:t>C</a:t>
                      </a:r>
                    </a:p>
                  </a:txBody>
                  <a:tcPr marL="109222" marR="109222" marT="54611" marB="54611"/>
                </a:tc>
                <a:tc>
                  <a:txBody>
                    <a:bodyPr/>
                    <a:lstStyle/>
                    <a:p>
                      <a:r>
                        <a:rPr lang="en-US" sz="1400" dirty="0"/>
                        <a:t>I</a:t>
                      </a:r>
                    </a:p>
                  </a:txBody>
                  <a:tcPr marL="109222" marR="109222" marT="54611" marB="54611"/>
                </a:tc>
                <a:extLst>
                  <a:ext uri="{0D108BD9-81ED-4DB2-BD59-A6C34878D82A}">
                    <a16:rowId xmlns:a16="http://schemas.microsoft.com/office/drawing/2014/main" val="3906700387"/>
                  </a:ext>
                </a:extLst>
              </a:tr>
              <a:tr h="528885">
                <a:tc>
                  <a:txBody>
                    <a:bodyPr/>
                    <a:lstStyle/>
                    <a:p>
                      <a:r>
                        <a:rPr lang="en-US" sz="1400"/>
                        <a:t>Question 5</a:t>
                      </a:r>
                    </a:p>
                  </a:txBody>
                  <a:tcPr marL="109222" marR="109222" marT="54611" marB="54611"/>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CA" sz="1000" b="0" i="1" u="none" strike="noStrike" dirty="0">
                          <a:effectLst/>
                        </a:rPr>
                        <a:t>What are the key factors influencing the cost of oral cancer treatment, and how does it vary across different patient groups?</a:t>
                      </a:r>
                      <a:endParaRPr lang="en-US" sz="1600" dirty="0"/>
                    </a:p>
                  </a:txBody>
                  <a:tcPr marL="109222" marR="109222" marT="54611" marB="54611"/>
                </a:tc>
                <a:tc>
                  <a:txBody>
                    <a:bodyPr/>
                    <a:lstStyle/>
                    <a:p>
                      <a:r>
                        <a:rPr lang="en-US" sz="1400" dirty="0"/>
                        <a:t>C</a:t>
                      </a:r>
                    </a:p>
                  </a:txBody>
                  <a:tcPr marL="109222" marR="109222" marT="54611" marB="54611"/>
                </a:tc>
                <a:tc>
                  <a:txBody>
                    <a:bodyPr/>
                    <a:lstStyle/>
                    <a:p>
                      <a:r>
                        <a:rPr lang="en-US" sz="1400" dirty="0"/>
                        <a:t>A</a:t>
                      </a:r>
                    </a:p>
                  </a:txBody>
                  <a:tcPr marL="109222" marR="109222" marT="54611" marB="54611"/>
                </a:tc>
                <a:tc>
                  <a:txBody>
                    <a:bodyPr/>
                    <a:lstStyle/>
                    <a:p>
                      <a:r>
                        <a:rPr lang="en-US" sz="1400" dirty="0"/>
                        <a:t>I</a:t>
                      </a:r>
                    </a:p>
                  </a:txBody>
                  <a:tcPr marL="109222" marR="109222" marT="54611" marB="54611"/>
                </a:tc>
                <a:tc>
                  <a:txBody>
                    <a:bodyPr/>
                    <a:lstStyle/>
                    <a:p>
                      <a:r>
                        <a:rPr lang="en-US" sz="1400" dirty="0"/>
                        <a:t>C</a:t>
                      </a:r>
                    </a:p>
                  </a:txBody>
                  <a:tcPr marL="109222" marR="109222" marT="54611" marB="54611"/>
                </a:tc>
                <a:tc>
                  <a:txBody>
                    <a:bodyPr/>
                    <a:lstStyle/>
                    <a:p>
                      <a:r>
                        <a:rPr lang="en-US" sz="1400" dirty="0"/>
                        <a:t>R</a:t>
                      </a:r>
                    </a:p>
                  </a:txBody>
                  <a:tcPr marL="109222" marR="109222" marT="54611" marB="54611"/>
                </a:tc>
                <a:extLst>
                  <a:ext uri="{0D108BD9-81ED-4DB2-BD59-A6C34878D82A}">
                    <a16:rowId xmlns:a16="http://schemas.microsoft.com/office/drawing/2014/main" val="1739839224"/>
                  </a:ext>
                </a:extLst>
              </a:tr>
              <a:tr h="437424">
                <a:tc>
                  <a:txBody>
                    <a:bodyPr/>
                    <a:lstStyle/>
                    <a:p>
                      <a:r>
                        <a:rPr lang="en-US" sz="1400" dirty="0"/>
                        <a:t>PowerPoint</a:t>
                      </a:r>
                    </a:p>
                  </a:txBody>
                  <a:tcPr marL="109222" marR="109222" marT="54611" marB="54611"/>
                </a:tc>
                <a:tc>
                  <a:txBody>
                    <a:bodyPr/>
                    <a:lstStyle/>
                    <a:p>
                      <a:pPr algn="just"/>
                      <a:r>
                        <a:rPr lang="en-US" sz="1050" i="1" dirty="0"/>
                        <a:t>Preparing the PowerPoint Slides</a:t>
                      </a:r>
                    </a:p>
                  </a:txBody>
                  <a:tcPr marL="109222" marR="109222" marT="54611" marB="54611"/>
                </a:tc>
                <a:tc>
                  <a:txBody>
                    <a:bodyPr/>
                    <a:lstStyle/>
                    <a:p>
                      <a:r>
                        <a:rPr lang="en-US" sz="1400" dirty="0"/>
                        <a:t>A</a:t>
                      </a:r>
                    </a:p>
                  </a:txBody>
                  <a:tcPr marL="109222" marR="109222" marT="54611" marB="54611"/>
                </a:tc>
                <a:tc>
                  <a:txBody>
                    <a:bodyPr/>
                    <a:lstStyle/>
                    <a:p>
                      <a:r>
                        <a:rPr lang="en-US" sz="1400" dirty="0"/>
                        <a:t>R</a:t>
                      </a:r>
                    </a:p>
                  </a:txBody>
                  <a:tcPr marL="109222" marR="109222" marT="54611" marB="54611"/>
                </a:tc>
                <a:tc>
                  <a:txBody>
                    <a:bodyPr/>
                    <a:lstStyle/>
                    <a:p>
                      <a:r>
                        <a:rPr lang="en-US" sz="1400" dirty="0"/>
                        <a:t>C</a:t>
                      </a:r>
                    </a:p>
                  </a:txBody>
                  <a:tcPr marL="109222" marR="109222" marT="54611" marB="54611"/>
                </a:tc>
                <a:tc>
                  <a:txBody>
                    <a:bodyPr/>
                    <a:lstStyle/>
                    <a:p>
                      <a:r>
                        <a:rPr lang="en-US" sz="1400" dirty="0"/>
                        <a:t>I</a:t>
                      </a:r>
                    </a:p>
                  </a:txBody>
                  <a:tcPr marL="109222" marR="109222" marT="54611" marB="54611"/>
                </a:tc>
                <a:tc>
                  <a:txBody>
                    <a:bodyPr/>
                    <a:lstStyle/>
                    <a:p>
                      <a:r>
                        <a:rPr lang="en-US" sz="1400" dirty="0"/>
                        <a:t>I</a:t>
                      </a:r>
                    </a:p>
                  </a:txBody>
                  <a:tcPr marL="109222" marR="109222" marT="54611" marB="54611"/>
                </a:tc>
                <a:extLst>
                  <a:ext uri="{0D108BD9-81ED-4DB2-BD59-A6C34878D82A}">
                    <a16:rowId xmlns:a16="http://schemas.microsoft.com/office/drawing/2014/main" val="4216198065"/>
                  </a:ext>
                </a:extLst>
              </a:tr>
            </a:tbl>
          </a:graphicData>
        </a:graphic>
      </p:graphicFrame>
    </p:spTree>
    <p:extLst>
      <p:ext uri="{BB962C8B-B14F-4D97-AF65-F5344CB8AC3E}">
        <p14:creationId xmlns:p14="http://schemas.microsoft.com/office/powerpoint/2010/main" val="2915278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F9C3E0-80F6-E9D8-B62B-B9146E897EBC}"/>
              </a:ext>
            </a:extLst>
          </p:cNvPr>
          <p:cNvSpPr>
            <a:spLocks noGrp="1"/>
          </p:cNvSpPr>
          <p:nvPr>
            <p:ph type="title"/>
          </p:nvPr>
        </p:nvSpPr>
        <p:spPr>
          <a:xfrm>
            <a:off x="357809" y="1306096"/>
            <a:ext cx="4770782" cy="2285999"/>
          </a:xfrm>
        </p:spPr>
        <p:txBody>
          <a:bodyPr anchor="ctr">
            <a:noAutofit/>
          </a:bodyPr>
          <a:lstStyle/>
          <a:p>
            <a:r>
              <a:rPr lang="en-US" sz="4000" b="1" i="1" dirty="0">
                <a:effectLst/>
                <a:latin typeface="Calibri" panose="020F0502020204030204" pitchFamily="34" charset="0"/>
                <a:cs typeface="Calibri" panose="020F0502020204030204" pitchFamily="34" charset="0"/>
              </a:rPr>
              <a:t>How do demographic factors influence the likelihood of developing oral cancer?</a:t>
            </a:r>
            <a:endParaRPr lang="en-US" sz="4000" dirty="0"/>
          </a:p>
        </p:txBody>
      </p:sp>
      <p:pic>
        <p:nvPicPr>
          <p:cNvPr id="4" name="Picture 3" descr="A person with a person's face next to a globe and a person's face&#10;&#10;AI-generated content may be incorrect.">
            <a:extLst>
              <a:ext uri="{FF2B5EF4-FFF2-40B4-BE49-F238E27FC236}">
                <a16:creationId xmlns:a16="http://schemas.microsoft.com/office/drawing/2014/main" id="{E57B7949-1D42-6DD8-F73F-170337FBDF46}"/>
              </a:ext>
            </a:extLst>
          </p:cNvPr>
          <p:cNvPicPr>
            <a:picLocks noChangeAspect="1"/>
          </p:cNvPicPr>
          <p:nvPr/>
        </p:nvPicPr>
        <p:blipFill>
          <a:blip r:embed="rId2"/>
          <a:srcRect r="11012"/>
          <a:stretch/>
        </p:blipFill>
        <p:spPr>
          <a:xfrm>
            <a:off x="6096000" y="1"/>
            <a:ext cx="6102825" cy="6858000"/>
          </a:xfrm>
          <a:prstGeom prst="rect">
            <a:avLst/>
          </a:prstGeom>
        </p:spPr>
      </p:pic>
      <p:sp>
        <p:nvSpPr>
          <p:cNvPr id="6" name="TextBox 5">
            <a:extLst>
              <a:ext uri="{FF2B5EF4-FFF2-40B4-BE49-F238E27FC236}">
                <a16:creationId xmlns:a16="http://schemas.microsoft.com/office/drawing/2014/main" id="{6B5BB68C-85E4-896E-D44A-2B4AAB7748B4}"/>
              </a:ext>
            </a:extLst>
          </p:cNvPr>
          <p:cNvSpPr txBox="1"/>
          <p:nvPr/>
        </p:nvSpPr>
        <p:spPr>
          <a:xfrm>
            <a:off x="473765" y="650114"/>
            <a:ext cx="2156791" cy="338554"/>
          </a:xfrm>
          <a:prstGeom prst="rect">
            <a:avLst/>
          </a:prstGeom>
          <a:noFill/>
        </p:spPr>
        <p:txBody>
          <a:bodyPr wrap="square">
            <a:spAutoFit/>
          </a:bodyPr>
          <a:lstStyle/>
          <a:p>
            <a:r>
              <a:rPr lang="en-US" sz="1600" b="1" i="1" dirty="0">
                <a:solidFill>
                  <a:schemeClr val="accent2"/>
                </a:solidFill>
                <a:effectLst/>
                <a:latin typeface="Calibri" panose="020F0502020204030204" pitchFamily="34" charset="0"/>
                <a:cs typeface="Calibri" panose="020F0502020204030204" pitchFamily="34" charset="0"/>
              </a:rPr>
              <a:t>Research Question 1</a:t>
            </a:r>
            <a:endParaRPr lang="en-US" sz="1600" dirty="0">
              <a:solidFill>
                <a:schemeClr val="accent2"/>
              </a:solidFill>
            </a:endParaRPr>
          </a:p>
        </p:txBody>
      </p:sp>
      <p:sp>
        <p:nvSpPr>
          <p:cNvPr id="7" name="Content Placeholder 6">
            <a:extLst>
              <a:ext uri="{FF2B5EF4-FFF2-40B4-BE49-F238E27FC236}">
                <a16:creationId xmlns:a16="http://schemas.microsoft.com/office/drawing/2014/main" id="{41ADD2A7-A468-3E64-2DF9-0FEF4CCB693A}"/>
              </a:ext>
            </a:extLst>
          </p:cNvPr>
          <p:cNvSpPr txBox="1">
            <a:spLocks noGrp="1"/>
          </p:cNvSpPr>
          <p:nvPr>
            <p:ph idx="1"/>
          </p:nvPr>
        </p:nvSpPr>
        <p:spPr>
          <a:xfrm>
            <a:off x="473765" y="4204253"/>
            <a:ext cx="3680791" cy="1997765"/>
          </a:xfrm>
          <a:prstGeom prst="rect">
            <a:avLst/>
          </a:prstGeom>
        </p:spPr>
        <p:txBody>
          <a:bodyPr vert="horz" lIns="91440" tIns="45720" rIns="91440" bIns="45720" rtlCol="0">
            <a:normAutofit/>
          </a:bodyPr>
          <a:lstStyle/>
          <a:p>
            <a:pPr marL="342900" indent="0">
              <a:lnSpc>
                <a:spcPct val="90000"/>
              </a:lnSpc>
              <a:spcAft>
                <a:spcPts val="600"/>
              </a:spcAft>
              <a:buNone/>
            </a:pPr>
            <a:r>
              <a:rPr lang="en-US" sz="1800" i="1" dirty="0">
                <a:latin typeface="Calibri" panose="020F0502020204030204" pitchFamily="34" charset="0"/>
                <a:cs typeface="Calibri" panose="020F0502020204030204" pitchFamily="34" charset="0"/>
              </a:rPr>
              <a:t>Factors considered:</a:t>
            </a:r>
          </a:p>
          <a:p>
            <a:pPr marL="685800" indent="-342900">
              <a:lnSpc>
                <a:spcPct val="90000"/>
              </a:lnSpc>
              <a:spcAft>
                <a:spcPts val="600"/>
              </a:spcAft>
              <a:buFont typeface="Wingdings" pitchFamily="2" charset="2"/>
              <a:buChar char="v"/>
            </a:pPr>
            <a:r>
              <a:rPr lang="en-US" sz="1800" i="1" dirty="0">
                <a:latin typeface="Calibri" panose="020F0502020204030204" pitchFamily="34" charset="0"/>
                <a:cs typeface="Calibri" panose="020F0502020204030204" pitchFamily="34" charset="0"/>
              </a:rPr>
              <a:t>A</a:t>
            </a:r>
            <a:r>
              <a:rPr lang="en-US" sz="1800" i="1" dirty="0">
                <a:effectLst/>
                <a:latin typeface="Calibri" panose="020F0502020204030204" pitchFamily="34" charset="0"/>
                <a:cs typeface="Calibri" panose="020F0502020204030204" pitchFamily="34" charset="0"/>
              </a:rPr>
              <a:t>ge</a:t>
            </a:r>
            <a:endParaRPr lang="en-US" sz="1800" i="1" dirty="0">
              <a:latin typeface="Calibri" panose="020F0502020204030204" pitchFamily="34" charset="0"/>
              <a:cs typeface="Calibri" panose="020F0502020204030204" pitchFamily="34" charset="0"/>
            </a:endParaRPr>
          </a:p>
          <a:p>
            <a:pPr marL="685800" indent="-342900">
              <a:lnSpc>
                <a:spcPct val="90000"/>
              </a:lnSpc>
              <a:spcAft>
                <a:spcPts val="600"/>
              </a:spcAft>
              <a:buFont typeface="Wingdings" pitchFamily="2" charset="2"/>
              <a:buChar char="v"/>
            </a:pPr>
            <a:r>
              <a:rPr lang="en-US" sz="1800" i="1" dirty="0">
                <a:latin typeface="Calibri" panose="020F0502020204030204" pitchFamily="34" charset="0"/>
                <a:cs typeface="Calibri" panose="020F0502020204030204" pitchFamily="34" charset="0"/>
              </a:rPr>
              <a:t>G</a:t>
            </a:r>
            <a:r>
              <a:rPr lang="en-US" sz="1800" i="1" dirty="0">
                <a:effectLst/>
                <a:latin typeface="Calibri" panose="020F0502020204030204" pitchFamily="34" charset="0"/>
                <a:cs typeface="Calibri" panose="020F0502020204030204" pitchFamily="34" charset="0"/>
              </a:rPr>
              <a:t>ender</a:t>
            </a:r>
          </a:p>
          <a:p>
            <a:pPr marL="685800" indent="-342900">
              <a:lnSpc>
                <a:spcPct val="90000"/>
              </a:lnSpc>
              <a:spcAft>
                <a:spcPts val="600"/>
              </a:spcAft>
              <a:buFont typeface="Wingdings" pitchFamily="2" charset="2"/>
              <a:buChar char="v"/>
            </a:pPr>
            <a:r>
              <a:rPr lang="en-US" sz="1800" i="1" dirty="0">
                <a:latin typeface="Calibri" panose="020F0502020204030204" pitchFamily="34" charset="0"/>
                <a:cs typeface="Calibri" panose="020F0502020204030204" pitchFamily="34" charset="0"/>
              </a:rPr>
              <a:t>C</a:t>
            </a:r>
            <a:r>
              <a:rPr lang="en-US" sz="1800" i="1" dirty="0">
                <a:effectLst/>
                <a:latin typeface="Calibri" panose="020F0502020204030204" pitchFamily="34" charset="0"/>
                <a:cs typeface="Calibri" panose="020F0502020204030204" pitchFamily="34" charset="0"/>
              </a:rPr>
              <a:t>ountry</a:t>
            </a:r>
            <a:endParaRPr lang="en-US" sz="180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98726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A8086-5499-F81C-BBCB-B6BC65D527CD}"/>
              </a:ext>
            </a:extLst>
          </p:cNvPr>
          <p:cNvSpPr>
            <a:spLocks noGrp="1"/>
          </p:cNvSpPr>
          <p:nvPr>
            <p:ph type="title"/>
          </p:nvPr>
        </p:nvSpPr>
        <p:spPr>
          <a:xfrm>
            <a:off x="762001" y="257599"/>
            <a:ext cx="10515600" cy="626994"/>
          </a:xfrm>
        </p:spPr>
        <p:txBody>
          <a:bodyPr>
            <a:normAutofit fontScale="90000"/>
          </a:bodyPr>
          <a:lstStyle/>
          <a:p>
            <a:r>
              <a:rPr lang="en-US" sz="4000" dirty="0"/>
              <a:t>Demography</a:t>
            </a:r>
            <a:r>
              <a:rPr lang="en-US" dirty="0"/>
              <a:t> and Oral Cancer</a:t>
            </a:r>
          </a:p>
        </p:txBody>
      </p:sp>
      <p:sp>
        <p:nvSpPr>
          <p:cNvPr id="3" name="Text Placeholder 2">
            <a:extLst>
              <a:ext uri="{FF2B5EF4-FFF2-40B4-BE49-F238E27FC236}">
                <a16:creationId xmlns:a16="http://schemas.microsoft.com/office/drawing/2014/main" id="{B4BE4AEE-7D22-B1B0-2076-9B02D1A750AE}"/>
              </a:ext>
            </a:extLst>
          </p:cNvPr>
          <p:cNvSpPr>
            <a:spLocks noGrp="1"/>
          </p:cNvSpPr>
          <p:nvPr>
            <p:ph type="body" idx="1"/>
          </p:nvPr>
        </p:nvSpPr>
        <p:spPr>
          <a:xfrm>
            <a:off x="789220" y="883906"/>
            <a:ext cx="5157787" cy="437736"/>
          </a:xfrm>
        </p:spPr>
        <p:txBody>
          <a:bodyPr/>
          <a:lstStyle/>
          <a:p>
            <a:r>
              <a:rPr lang="en-US" dirty="0">
                <a:solidFill>
                  <a:schemeClr val="accent2"/>
                </a:solidFill>
              </a:rPr>
              <a:t>Descriptive Statistics</a:t>
            </a:r>
          </a:p>
        </p:txBody>
      </p:sp>
      <p:pic>
        <p:nvPicPr>
          <p:cNvPr id="8" name="Picture 7">
            <a:extLst>
              <a:ext uri="{FF2B5EF4-FFF2-40B4-BE49-F238E27FC236}">
                <a16:creationId xmlns:a16="http://schemas.microsoft.com/office/drawing/2014/main" id="{3E790927-C589-3889-8D7F-176ABF7BF26B}"/>
              </a:ext>
            </a:extLst>
          </p:cNvPr>
          <p:cNvPicPr>
            <a:picLocks noChangeAspect="1"/>
          </p:cNvPicPr>
          <p:nvPr/>
        </p:nvPicPr>
        <p:blipFill>
          <a:blip r:embed="rId2"/>
          <a:stretch>
            <a:fillRect/>
          </a:stretch>
        </p:blipFill>
        <p:spPr>
          <a:xfrm>
            <a:off x="292904" y="1321642"/>
            <a:ext cx="5025339" cy="2111444"/>
          </a:xfrm>
          <a:prstGeom prst="rect">
            <a:avLst/>
          </a:prstGeom>
        </p:spPr>
      </p:pic>
      <p:pic>
        <p:nvPicPr>
          <p:cNvPr id="9" name="Picture 8">
            <a:extLst>
              <a:ext uri="{FF2B5EF4-FFF2-40B4-BE49-F238E27FC236}">
                <a16:creationId xmlns:a16="http://schemas.microsoft.com/office/drawing/2014/main" id="{9DE80C86-BFDD-3244-8403-2FAE87FA7675}"/>
              </a:ext>
            </a:extLst>
          </p:cNvPr>
          <p:cNvPicPr>
            <a:picLocks noChangeAspect="1"/>
          </p:cNvPicPr>
          <p:nvPr/>
        </p:nvPicPr>
        <p:blipFill>
          <a:blip r:embed="rId3"/>
          <a:stretch>
            <a:fillRect/>
          </a:stretch>
        </p:blipFill>
        <p:spPr>
          <a:xfrm>
            <a:off x="541383" y="3640402"/>
            <a:ext cx="5292888" cy="1531162"/>
          </a:xfrm>
          <a:prstGeom prst="rect">
            <a:avLst/>
          </a:prstGeom>
        </p:spPr>
      </p:pic>
      <p:sp>
        <p:nvSpPr>
          <p:cNvPr id="10" name="TextBox 9">
            <a:extLst>
              <a:ext uri="{FF2B5EF4-FFF2-40B4-BE49-F238E27FC236}">
                <a16:creationId xmlns:a16="http://schemas.microsoft.com/office/drawing/2014/main" id="{9C4DB300-4181-8EFF-5678-CECA319CDDE5}"/>
              </a:ext>
            </a:extLst>
          </p:cNvPr>
          <p:cNvSpPr txBox="1"/>
          <p:nvPr/>
        </p:nvSpPr>
        <p:spPr>
          <a:xfrm>
            <a:off x="762001" y="5420809"/>
            <a:ext cx="5183188" cy="738664"/>
          </a:xfrm>
          <a:prstGeom prst="rect">
            <a:avLst/>
          </a:prstGeom>
          <a:noFill/>
        </p:spPr>
        <p:txBody>
          <a:bodyPr wrap="square">
            <a:spAutoFit/>
          </a:bodyPr>
          <a:lstStyle/>
          <a:p>
            <a:r>
              <a:rPr lang="en-CA" sz="1400" dirty="0">
                <a:latin typeface="Calibri" panose="020F0502020204030204" pitchFamily="34" charset="0"/>
                <a:cs typeface="Calibri" panose="020F0502020204030204" pitchFamily="34" charset="0"/>
              </a:rPr>
              <a:t>Oral cancer prevalence increases slightly with age, shows negligible gender differences, and varies by country, with Kenya and Russia having the highest rates.</a:t>
            </a:r>
          </a:p>
        </p:txBody>
      </p:sp>
      <p:pic>
        <p:nvPicPr>
          <p:cNvPr id="11" name="Picture 10">
            <a:extLst>
              <a:ext uri="{FF2B5EF4-FFF2-40B4-BE49-F238E27FC236}">
                <a16:creationId xmlns:a16="http://schemas.microsoft.com/office/drawing/2014/main" id="{A89AED4B-3E81-D3B0-C85D-79D9CDB3E001}"/>
              </a:ext>
            </a:extLst>
          </p:cNvPr>
          <p:cNvPicPr>
            <a:picLocks noChangeAspect="1"/>
          </p:cNvPicPr>
          <p:nvPr/>
        </p:nvPicPr>
        <p:blipFill>
          <a:blip r:embed="rId4"/>
          <a:stretch>
            <a:fillRect/>
          </a:stretch>
        </p:blipFill>
        <p:spPr>
          <a:xfrm>
            <a:off x="6646155" y="970412"/>
            <a:ext cx="5252941" cy="4450397"/>
          </a:xfrm>
          <a:prstGeom prst="rect">
            <a:avLst/>
          </a:prstGeom>
        </p:spPr>
      </p:pic>
    </p:spTree>
    <p:extLst>
      <p:ext uri="{BB962C8B-B14F-4D97-AF65-F5344CB8AC3E}">
        <p14:creationId xmlns:p14="http://schemas.microsoft.com/office/powerpoint/2010/main" val="1396547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orful striped chart with text&#10;&#10;AI-generated content may be incorrect.">
            <a:extLst>
              <a:ext uri="{FF2B5EF4-FFF2-40B4-BE49-F238E27FC236}">
                <a16:creationId xmlns:a16="http://schemas.microsoft.com/office/drawing/2014/main" id="{3C80B741-1006-B55D-F1EA-9731381CE5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037" y="1256724"/>
            <a:ext cx="5843615" cy="5361219"/>
          </a:xfrm>
          <a:prstGeom prst="rect">
            <a:avLst/>
          </a:prstGeom>
        </p:spPr>
      </p:pic>
      <p:pic>
        <p:nvPicPr>
          <p:cNvPr id="4" name="Picture 3">
            <a:extLst>
              <a:ext uri="{FF2B5EF4-FFF2-40B4-BE49-F238E27FC236}">
                <a16:creationId xmlns:a16="http://schemas.microsoft.com/office/drawing/2014/main" id="{0D8002A8-DE50-D9E8-7C63-2944DE072623}"/>
              </a:ext>
            </a:extLst>
          </p:cNvPr>
          <p:cNvPicPr>
            <a:picLocks noChangeAspect="1"/>
          </p:cNvPicPr>
          <p:nvPr/>
        </p:nvPicPr>
        <p:blipFill>
          <a:blip r:embed="rId3"/>
          <a:stretch>
            <a:fillRect/>
          </a:stretch>
        </p:blipFill>
        <p:spPr>
          <a:xfrm>
            <a:off x="6562944" y="3236181"/>
            <a:ext cx="5376671" cy="3413926"/>
          </a:xfrm>
          <a:prstGeom prst="rect">
            <a:avLst/>
          </a:prstGeom>
        </p:spPr>
      </p:pic>
      <p:pic>
        <p:nvPicPr>
          <p:cNvPr id="6" name="Picture 5" descr="A graph of blue bars with black text&#10;&#10;AI-generated content may be incorrect.">
            <a:extLst>
              <a:ext uri="{FF2B5EF4-FFF2-40B4-BE49-F238E27FC236}">
                <a16:creationId xmlns:a16="http://schemas.microsoft.com/office/drawing/2014/main" id="{2CCE4698-A895-5949-C33F-5DC894BF97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112" y="207893"/>
            <a:ext cx="4974334" cy="2773846"/>
          </a:xfrm>
          <a:prstGeom prst="rect">
            <a:avLst/>
          </a:prstGeom>
        </p:spPr>
      </p:pic>
      <p:sp>
        <p:nvSpPr>
          <p:cNvPr id="8" name="TextBox 7">
            <a:extLst>
              <a:ext uri="{FF2B5EF4-FFF2-40B4-BE49-F238E27FC236}">
                <a16:creationId xmlns:a16="http://schemas.microsoft.com/office/drawing/2014/main" id="{9690368A-8654-2A63-C818-72C88DC1DF7D}"/>
              </a:ext>
            </a:extLst>
          </p:cNvPr>
          <p:cNvSpPr txBox="1"/>
          <p:nvPr/>
        </p:nvSpPr>
        <p:spPr>
          <a:xfrm>
            <a:off x="911352" y="755302"/>
            <a:ext cx="2487168" cy="461665"/>
          </a:xfrm>
          <a:prstGeom prst="rect">
            <a:avLst/>
          </a:prstGeom>
          <a:noFill/>
        </p:spPr>
        <p:txBody>
          <a:bodyPr wrap="square">
            <a:spAutoFit/>
          </a:bodyPr>
          <a:lstStyle/>
          <a:p>
            <a:pPr algn="l"/>
            <a:r>
              <a:rPr lang="en-CA" sz="2400" b="1" dirty="0">
                <a:solidFill>
                  <a:schemeClr val="accent2"/>
                </a:solidFill>
                <a:effectLst/>
                <a:latin typeface="Calibri" panose="020F0502020204030204" pitchFamily="34" charset="0"/>
                <a:cs typeface="Calibri" panose="020F0502020204030204" pitchFamily="34" charset="0"/>
              </a:rPr>
              <a:t>Visualization</a:t>
            </a:r>
          </a:p>
        </p:txBody>
      </p:sp>
      <p:sp>
        <p:nvSpPr>
          <p:cNvPr id="2" name="Title 1">
            <a:extLst>
              <a:ext uri="{FF2B5EF4-FFF2-40B4-BE49-F238E27FC236}">
                <a16:creationId xmlns:a16="http://schemas.microsoft.com/office/drawing/2014/main" id="{19524AB1-ED5F-9B27-1E5E-B325E6AD4368}"/>
              </a:ext>
            </a:extLst>
          </p:cNvPr>
          <p:cNvSpPr txBox="1">
            <a:spLocks/>
          </p:cNvSpPr>
          <p:nvPr/>
        </p:nvSpPr>
        <p:spPr>
          <a:xfrm>
            <a:off x="765048" y="128308"/>
            <a:ext cx="5496604" cy="626994"/>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Demography</a:t>
            </a:r>
            <a:r>
              <a:rPr lang="en-US" sz="3600" dirty="0"/>
              <a:t> and Oral Cancer</a:t>
            </a:r>
          </a:p>
        </p:txBody>
      </p:sp>
    </p:spTree>
    <p:extLst>
      <p:ext uri="{BB962C8B-B14F-4D97-AF65-F5344CB8AC3E}">
        <p14:creationId xmlns:p14="http://schemas.microsoft.com/office/powerpoint/2010/main" val="2676515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4C7CE-EF4D-8203-F76A-D21BEBB68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AC260A-8F3D-C3BA-2999-B1835C000CBF}"/>
              </a:ext>
            </a:extLst>
          </p:cNvPr>
          <p:cNvSpPr>
            <a:spLocks noGrp="1"/>
          </p:cNvSpPr>
          <p:nvPr>
            <p:ph type="title"/>
          </p:nvPr>
        </p:nvSpPr>
        <p:spPr>
          <a:xfrm>
            <a:off x="762001" y="257599"/>
            <a:ext cx="10515600" cy="626994"/>
          </a:xfrm>
        </p:spPr>
        <p:txBody>
          <a:bodyPr>
            <a:normAutofit fontScale="90000"/>
          </a:bodyPr>
          <a:lstStyle/>
          <a:p>
            <a:r>
              <a:rPr lang="en-US" sz="4000" dirty="0"/>
              <a:t>Demography</a:t>
            </a:r>
            <a:r>
              <a:rPr lang="en-US" dirty="0"/>
              <a:t> and Oral Cancer</a:t>
            </a:r>
          </a:p>
        </p:txBody>
      </p:sp>
      <p:sp>
        <p:nvSpPr>
          <p:cNvPr id="3" name="Text Placeholder 2">
            <a:extLst>
              <a:ext uri="{FF2B5EF4-FFF2-40B4-BE49-F238E27FC236}">
                <a16:creationId xmlns:a16="http://schemas.microsoft.com/office/drawing/2014/main" id="{A0B11714-8E80-309C-111D-9CC1423043A9}"/>
              </a:ext>
            </a:extLst>
          </p:cNvPr>
          <p:cNvSpPr>
            <a:spLocks noGrp="1"/>
          </p:cNvSpPr>
          <p:nvPr>
            <p:ph type="body" idx="1"/>
          </p:nvPr>
        </p:nvSpPr>
        <p:spPr>
          <a:xfrm>
            <a:off x="789220" y="883906"/>
            <a:ext cx="5157787" cy="437736"/>
          </a:xfrm>
        </p:spPr>
        <p:txBody>
          <a:bodyPr>
            <a:normAutofit/>
          </a:bodyPr>
          <a:lstStyle/>
          <a:p>
            <a:r>
              <a:rPr lang="en-US" sz="2000" dirty="0">
                <a:solidFill>
                  <a:schemeClr val="accent2"/>
                </a:solidFill>
              </a:rPr>
              <a:t>Statistical Inference</a:t>
            </a:r>
          </a:p>
        </p:txBody>
      </p:sp>
      <p:pic>
        <p:nvPicPr>
          <p:cNvPr id="4" name="Picture 3">
            <a:extLst>
              <a:ext uri="{FF2B5EF4-FFF2-40B4-BE49-F238E27FC236}">
                <a16:creationId xmlns:a16="http://schemas.microsoft.com/office/drawing/2014/main" id="{0F480A2B-7D63-67F4-F11F-C33FFB0A4BC6}"/>
              </a:ext>
            </a:extLst>
          </p:cNvPr>
          <p:cNvPicPr>
            <a:picLocks noChangeAspect="1"/>
          </p:cNvPicPr>
          <p:nvPr/>
        </p:nvPicPr>
        <p:blipFill>
          <a:blip r:embed="rId2"/>
          <a:stretch>
            <a:fillRect/>
          </a:stretch>
        </p:blipFill>
        <p:spPr>
          <a:xfrm>
            <a:off x="762001" y="1370691"/>
            <a:ext cx="6341165" cy="1783613"/>
          </a:xfrm>
          <a:prstGeom prst="rect">
            <a:avLst/>
          </a:prstGeom>
        </p:spPr>
      </p:pic>
      <p:pic>
        <p:nvPicPr>
          <p:cNvPr id="5" name="Picture 4">
            <a:extLst>
              <a:ext uri="{FF2B5EF4-FFF2-40B4-BE49-F238E27FC236}">
                <a16:creationId xmlns:a16="http://schemas.microsoft.com/office/drawing/2014/main" id="{5F0C7718-9F5B-22EE-8E61-DAB25FDCF96C}"/>
              </a:ext>
            </a:extLst>
          </p:cNvPr>
          <p:cNvPicPr>
            <a:picLocks noChangeAspect="1"/>
          </p:cNvPicPr>
          <p:nvPr/>
        </p:nvPicPr>
        <p:blipFill>
          <a:blip r:embed="rId3"/>
          <a:stretch>
            <a:fillRect/>
          </a:stretch>
        </p:blipFill>
        <p:spPr>
          <a:xfrm>
            <a:off x="7363494" y="1277654"/>
            <a:ext cx="4212280" cy="4210049"/>
          </a:xfrm>
          <a:prstGeom prst="rect">
            <a:avLst/>
          </a:prstGeom>
        </p:spPr>
      </p:pic>
      <p:sp>
        <p:nvSpPr>
          <p:cNvPr id="6" name="Text Placeholder 2">
            <a:extLst>
              <a:ext uri="{FF2B5EF4-FFF2-40B4-BE49-F238E27FC236}">
                <a16:creationId xmlns:a16="http://schemas.microsoft.com/office/drawing/2014/main" id="{D1DDD881-349C-B386-5FC5-4414052C0548}"/>
              </a:ext>
            </a:extLst>
          </p:cNvPr>
          <p:cNvSpPr txBox="1">
            <a:spLocks/>
          </p:cNvSpPr>
          <p:nvPr/>
        </p:nvSpPr>
        <p:spPr>
          <a:xfrm>
            <a:off x="7476230" y="887708"/>
            <a:ext cx="5157787" cy="43773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dirty="0">
                <a:solidFill>
                  <a:schemeClr val="accent2"/>
                </a:solidFill>
              </a:rPr>
              <a:t>Linear Regression</a:t>
            </a:r>
          </a:p>
        </p:txBody>
      </p:sp>
      <p:pic>
        <p:nvPicPr>
          <p:cNvPr id="7" name="Picture 6">
            <a:extLst>
              <a:ext uri="{FF2B5EF4-FFF2-40B4-BE49-F238E27FC236}">
                <a16:creationId xmlns:a16="http://schemas.microsoft.com/office/drawing/2014/main" id="{78119D2A-C9D5-2C4B-F401-ECF04B04639D}"/>
              </a:ext>
            </a:extLst>
          </p:cNvPr>
          <p:cNvPicPr>
            <a:picLocks noChangeAspect="1"/>
          </p:cNvPicPr>
          <p:nvPr/>
        </p:nvPicPr>
        <p:blipFill>
          <a:blip r:embed="rId4"/>
          <a:stretch>
            <a:fillRect/>
          </a:stretch>
        </p:blipFill>
        <p:spPr>
          <a:xfrm>
            <a:off x="789220" y="3986400"/>
            <a:ext cx="5979328" cy="1500909"/>
          </a:xfrm>
          <a:prstGeom prst="rect">
            <a:avLst/>
          </a:prstGeom>
        </p:spPr>
      </p:pic>
      <p:sp>
        <p:nvSpPr>
          <p:cNvPr id="12" name="TextBox 11">
            <a:extLst>
              <a:ext uri="{FF2B5EF4-FFF2-40B4-BE49-F238E27FC236}">
                <a16:creationId xmlns:a16="http://schemas.microsoft.com/office/drawing/2014/main" id="{DB09610E-AD2E-4E36-4F7B-BFFF68F307A1}"/>
              </a:ext>
            </a:extLst>
          </p:cNvPr>
          <p:cNvSpPr txBox="1"/>
          <p:nvPr/>
        </p:nvSpPr>
        <p:spPr>
          <a:xfrm>
            <a:off x="702365" y="5600960"/>
            <a:ext cx="7414591" cy="738664"/>
          </a:xfrm>
          <a:prstGeom prst="rect">
            <a:avLst/>
          </a:prstGeom>
          <a:noFill/>
        </p:spPr>
        <p:txBody>
          <a:bodyPr wrap="square">
            <a:spAutoFit/>
          </a:bodyPr>
          <a:lstStyle/>
          <a:p>
            <a:r>
              <a:rPr lang="en-CA" sz="1400" b="0" i="0" dirty="0">
                <a:effectLst/>
                <a:latin typeface="Calibri" panose="020F0502020204030204" pitchFamily="34" charset="0"/>
                <a:cs typeface="Calibri" panose="020F0502020204030204" pitchFamily="34" charset="0"/>
              </a:rPr>
              <a:t>These analyses collectively suggest that while demographic factors (age, gender, and country) are associated with oral cancer incidence, they alone aren't strong enough predictors. Additional factors </a:t>
            </a:r>
            <a:r>
              <a:rPr lang="en-CA" sz="1400" dirty="0">
                <a:latin typeface="Calibri" panose="020F0502020204030204" pitchFamily="34" charset="0"/>
                <a:cs typeface="Calibri" panose="020F0502020204030204" pitchFamily="34" charset="0"/>
              </a:rPr>
              <a:t>like lifestyle, genetics, or environmental exposures may enhance predictive accuracy</a:t>
            </a:r>
            <a:r>
              <a:rPr lang="en-CA" sz="1400" b="0" i="0" dirty="0">
                <a:effectLst/>
                <a:latin typeface="Calibri" panose="020F0502020204030204" pitchFamily="34" charset="0"/>
                <a:cs typeface="Calibri" panose="020F0502020204030204" pitchFamily="34" charset="0"/>
              </a:rPr>
              <a:t> significantly.</a:t>
            </a:r>
            <a:endParaRPr lang="en-CA" sz="1400" dirty="0">
              <a:latin typeface="Calibri" panose="020F0502020204030204" pitchFamily="34" charset="0"/>
              <a:cs typeface="Calibri" panose="020F0502020204030204" pitchFamily="34" charset="0"/>
            </a:endParaRPr>
          </a:p>
        </p:txBody>
      </p:sp>
      <p:sp>
        <p:nvSpPr>
          <p:cNvPr id="13" name="Text Placeholder 2">
            <a:extLst>
              <a:ext uri="{FF2B5EF4-FFF2-40B4-BE49-F238E27FC236}">
                <a16:creationId xmlns:a16="http://schemas.microsoft.com/office/drawing/2014/main" id="{29E5AEA4-5743-EC74-F470-CF2F38DC638D}"/>
              </a:ext>
            </a:extLst>
          </p:cNvPr>
          <p:cNvSpPr txBox="1">
            <a:spLocks/>
          </p:cNvSpPr>
          <p:nvPr/>
        </p:nvSpPr>
        <p:spPr>
          <a:xfrm>
            <a:off x="789220" y="3491839"/>
            <a:ext cx="5157787" cy="437736"/>
          </a:xfrm>
          <a:prstGeom prst="rect">
            <a:avLst/>
          </a:prstGeom>
        </p:spPr>
        <p:txBody>
          <a:bodyPr vert="horz" lIns="91440" tIns="45720" rIns="91440" bIns="45720" rtlCol="0" anchor="b">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solidFill>
                  <a:schemeClr val="accent2"/>
                </a:solidFill>
              </a:rPr>
              <a:t>Predictive Data Mining - Classification</a:t>
            </a:r>
          </a:p>
        </p:txBody>
      </p:sp>
    </p:spTree>
    <p:extLst>
      <p:ext uri="{BB962C8B-B14F-4D97-AF65-F5344CB8AC3E}">
        <p14:creationId xmlns:p14="http://schemas.microsoft.com/office/powerpoint/2010/main" val="975992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D88882-FB9E-04F9-C401-4824AB5E8835}"/>
              </a:ext>
            </a:extLst>
          </p:cNvPr>
          <p:cNvSpPr txBox="1"/>
          <p:nvPr/>
        </p:nvSpPr>
        <p:spPr>
          <a:xfrm>
            <a:off x="795131" y="1520188"/>
            <a:ext cx="4075043" cy="4274326"/>
          </a:xfrm>
          <a:prstGeom prst="rect">
            <a:avLst/>
          </a:prstGeom>
        </p:spPr>
        <p:txBody>
          <a:bodyPr vert="horz" lIns="91440" tIns="45720" rIns="91440" bIns="45720" rtlCol="0">
            <a:normAutofit fontScale="92500" lnSpcReduction="10000"/>
          </a:bodyPr>
          <a:lstStyle/>
          <a:p>
            <a:pPr>
              <a:lnSpc>
                <a:spcPct val="120000"/>
              </a:lnSpc>
              <a:spcBef>
                <a:spcPct val="0"/>
              </a:spcBef>
              <a:spcAft>
                <a:spcPts val="600"/>
              </a:spcAft>
            </a:pPr>
            <a:r>
              <a:rPr lang="en-US" sz="3600" b="1" i="1" u="none" strike="noStrike" dirty="0">
                <a:effectLst/>
              </a:rPr>
              <a:t>What are the most significant predictors of oral cancer diagnosis among the given risk factors?</a:t>
            </a:r>
            <a:br>
              <a:rPr lang="en-US" sz="3600" b="1" i="1" dirty="0">
                <a:effectLst/>
              </a:rPr>
            </a:br>
            <a:endParaRPr lang="en-US" sz="3600" b="1" i="1" dirty="0"/>
          </a:p>
        </p:txBody>
      </p:sp>
      <p:pic>
        <p:nvPicPr>
          <p:cNvPr id="7" name="Picture 6" descr="A person in a white coat&#10;&#10;AI-generated content may be incorrect.">
            <a:extLst>
              <a:ext uri="{FF2B5EF4-FFF2-40B4-BE49-F238E27FC236}">
                <a16:creationId xmlns:a16="http://schemas.microsoft.com/office/drawing/2014/main" id="{25EB09ED-94F5-A3E3-7661-1900CCFE849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5148" r="1789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9" name="TextBox 8">
            <a:extLst>
              <a:ext uri="{FF2B5EF4-FFF2-40B4-BE49-F238E27FC236}">
                <a16:creationId xmlns:a16="http://schemas.microsoft.com/office/drawing/2014/main" id="{2FB2EAE3-A72E-2868-6B82-754550132318}"/>
              </a:ext>
            </a:extLst>
          </p:cNvPr>
          <p:cNvSpPr txBox="1"/>
          <p:nvPr/>
        </p:nvSpPr>
        <p:spPr>
          <a:xfrm>
            <a:off x="795131" y="844004"/>
            <a:ext cx="1915589" cy="338554"/>
          </a:xfrm>
          <a:prstGeom prst="rect">
            <a:avLst/>
          </a:prstGeom>
          <a:noFill/>
        </p:spPr>
        <p:txBody>
          <a:bodyPr wrap="none" rtlCol="0">
            <a:spAutoFit/>
          </a:bodyPr>
          <a:lstStyle/>
          <a:p>
            <a:r>
              <a:rPr lang="en-US" sz="1600" b="1" i="1" dirty="0">
                <a:solidFill>
                  <a:schemeClr val="accent2"/>
                </a:solidFill>
                <a:latin typeface="Calibri" panose="020F0502020204030204" pitchFamily="34" charset="0"/>
                <a:cs typeface="Calibri" panose="020F0502020204030204" pitchFamily="34" charset="0"/>
              </a:rPr>
              <a:t>Research Question 2</a:t>
            </a:r>
          </a:p>
        </p:txBody>
      </p:sp>
    </p:spTree>
    <p:extLst>
      <p:ext uri="{BB962C8B-B14F-4D97-AF65-F5344CB8AC3E}">
        <p14:creationId xmlns:p14="http://schemas.microsoft.com/office/powerpoint/2010/main" val="1920864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A36AE0-EA30-ED29-D788-95EA381201D2}"/>
              </a:ext>
            </a:extLst>
          </p:cNvPr>
          <p:cNvPicPr>
            <a:picLocks noChangeAspect="1"/>
          </p:cNvPicPr>
          <p:nvPr/>
        </p:nvPicPr>
        <p:blipFill>
          <a:blip r:embed="rId2"/>
          <a:stretch>
            <a:fillRect/>
          </a:stretch>
        </p:blipFill>
        <p:spPr>
          <a:xfrm>
            <a:off x="488110" y="816594"/>
            <a:ext cx="5842504" cy="3735527"/>
          </a:xfrm>
          <a:prstGeom prst="rect">
            <a:avLst/>
          </a:prstGeom>
        </p:spPr>
      </p:pic>
      <p:pic>
        <p:nvPicPr>
          <p:cNvPr id="3" name="Picture 2">
            <a:extLst>
              <a:ext uri="{FF2B5EF4-FFF2-40B4-BE49-F238E27FC236}">
                <a16:creationId xmlns:a16="http://schemas.microsoft.com/office/drawing/2014/main" id="{72F50573-9F45-A372-EC2F-D8C96FE28CAB}"/>
              </a:ext>
            </a:extLst>
          </p:cNvPr>
          <p:cNvPicPr>
            <a:picLocks noChangeAspect="1"/>
          </p:cNvPicPr>
          <p:nvPr/>
        </p:nvPicPr>
        <p:blipFill>
          <a:blip r:embed="rId3"/>
          <a:srcRect r="7944"/>
          <a:stretch/>
        </p:blipFill>
        <p:spPr>
          <a:xfrm>
            <a:off x="7494594" y="369332"/>
            <a:ext cx="4209296" cy="2532894"/>
          </a:xfrm>
          <a:prstGeom prst="rect">
            <a:avLst/>
          </a:prstGeom>
        </p:spPr>
      </p:pic>
      <p:pic>
        <p:nvPicPr>
          <p:cNvPr id="4" name="Picture 3">
            <a:extLst>
              <a:ext uri="{FF2B5EF4-FFF2-40B4-BE49-F238E27FC236}">
                <a16:creationId xmlns:a16="http://schemas.microsoft.com/office/drawing/2014/main" id="{46B97221-B284-123A-00F6-14FEED98FBC2}"/>
              </a:ext>
            </a:extLst>
          </p:cNvPr>
          <p:cNvPicPr>
            <a:picLocks noChangeAspect="1"/>
          </p:cNvPicPr>
          <p:nvPr/>
        </p:nvPicPr>
        <p:blipFill>
          <a:blip r:embed="rId4"/>
          <a:srcRect l="2016" r="11203"/>
          <a:stretch/>
        </p:blipFill>
        <p:spPr>
          <a:xfrm>
            <a:off x="7494594" y="3345351"/>
            <a:ext cx="4299238" cy="2744812"/>
          </a:xfrm>
          <a:prstGeom prst="rect">
            <a:avLst/>
          </a:prstGeom>
        </p:spPr>
      </p:pic>
      <p:sp>
        <p:nvSpPr>
          <p:cNvPr id="5" name="TextBox 4">
            <a:extLst>
              <a:ext uri="{FF2B5EF4-FFF2-40B4-BE49-F238E27FC236}">
                <a16:creationId xmlns:a16="http://schemas.microsoft.com/office/drawing/2014/main" id="{A1ABF88D-0A7E-7C56-B063-4F29AAD683BD}"/>
              </a:ext>
            </a:extLst>
          </p:cNvPr>
          <p:cNvSpPr txBox="1"/>
          <p:nvPr/>
        </p:nvSpPr>
        <p:spPr>
          <a:xfrm>
            <a:off x="492529" y="4931848"/>
            <a:ext cx="6420075" cy="1446550"/>
          </a:xfrm>
          <a:prstGeom prst="rect">
            <a:avLst/>
          </a:prstGeom>
          <a:noFill/>
        </p:spPr>
        <p:txBody>
          <a:bodyPr wrap="square" rtlCol="0">
            <a:spAutoFit/>
          </a:bodyPr>
          <a:lstStyle/>
          <a:p>
            <a:pPr algn="l">
              <a:buNone/>
            </a:pPr>
            <a:r>
              <a:rPr lang="en-CA" sz="1400" dirty="0">
                <a:solidFill>
                  <a:srgbClr val="000000"/>
                </a:solidFill>
                <a:latin typeface="Calibri" panose="020F0502020204030204" pitchFamily="34" charset="0"/>
                <a:cs typeface="Calibri" panose="020F0502020204030204" pitchFamily="34" charset="0"/>
              </a:rPr>
              <a:t>The </a:t>
            </a:r>
            <a:r>
              <a:rPr lang="en-CA" sz="1400" i="0" u="none" strike="noStrike" dirty="0">
                <a:solidFill>
                  <a:srgbClr val="000000"/>
                </a:solidFill>
                <a:effectLst/>
                <a:latin typeface="Calibri" panose="020F0502020204030204" pitchFamily="34" charset="0"/>
                <a:cs typeface="Calibri" panose="020F0502020204030204" pitchFamily="34" charset="0"/>
              </a:rPr>
              <a:t>tobacco use, alcohol consumption, and HPV infection</a:t>
            </a:r>
            <a:r>
              <a:rPr lang="en-CA" sz="1400" dirty="0">
                <a:solidFill>
                  <a:srgbClr val="000000"/>
                </a:solidFill>
                <a:latin typeface="Calibri" panose="020F0502020204030204" pitchFamily="34" charset="0"/>
                <a:cs typeface="Calibri" panose="020F0502020204030204" pitchFamily="34" charset="0"/>
              </a:rPr>
              <a:t> </a:t>
            </a:r>
            <a:r>
              <a:rPr lang="en-CA" sz="1400" i="0" u="none" strike="noStrike" dirty="0">
                <a:solidFill>
                  <a:srgbClr val="000000"/>
                </a:solidFill>
                <a:effectLst/>
                <a:latin typeface="Calibri" panose="020F0502020204030204" pitchFamily="34" charset="0"/>
                <a:cs typeface="Calibri" panose="020F0502020204030204" pitchFamily="34" charset="0"/>
              </a:rPr>
              <a:t>showed significantly higher oral cancer diagnosis rates among individuals who answered "Yes."</a:t>
            </a:r>
          </a:p>
          <a:p>
            <a:pPr marL="285750" indent="-285750" algn="l">
              <a:buFont typeface="Wingdings" pitchFamily="2" charset="2"/>
              <a:buChar char="v"/>
            </a:pPr>
            <a:r>
              <a:rPr lang="en-CA" sz="1400" i="0" u="none" strike="noStrike" dirty="0">
                <a:solidFill>
                  <a:srgbClr val="000000"/>
                </a:solidFill>
                <a:effectLst/>
                <a:latin typeface="Calibri" panose="020F0502020204030204" pitchFamily="34" charset="0"/>
                <a:cs typeface="Calibri" panose="020F0502020204030204" pitchFamily="34" charset="0"/>
              </a:rPr>
              <a:t>Tobacco users had a diagnosis rate of over 50%.</a:t>
            </a:r>
          </a:p>
          <a:p>
            <a:pPr marL="285750" indent="-285750" algn="l">
              <a:buFont typeface="Wingdings" pitchFamily="2" charset="2"/>
              <a:buChar char="v"/>
            </a:pPr>
            <a:r>
              <a:rPr lang="en-CA" sz="1400" i="0" u="none" strike="noStrike" dirty="0">
                <a:solidFill>
                  <a:srgbClr val="000000"/>
                </a:solidFill>
                <a:effectLst/>
                <a:latin typeface="Calibri" panose="020F0502020204030204" pitchFamily="34" charset="0"/>
                <a:cs typeface="Calibri" panose="020F0502020204030204" pitchFamily="34" charset="0"/>
              </a:rPr>
              <a:t>A stacked bar chart clearly illustrated this trend, showing that high risk behaviors were strongly associated with higher diagnosis rates.</a:t>
            </a:r>
          </a:p>
          <a:p>
            <a:endParaRPr lang="en-US" dirty="0"/>
          </a:p>
        </p:txBody>
      </p:sp>
      <p:sp>
        <p:nvSpPr>
          <p:cNvPr id="6" name="TextBox 5">
            <a:extLst>
              <a:ext uri="{FF2B5EF4-FFF2-40B4-BE49-F238E27FC236}">
                <a16:creationId xmlns:a16="http://schemas.microsoft.com/office/drawing/2014/main" id="{B8C61047-CDAF-77C9-19A2-5FCC127B3072}"/>
              </a:ext>
            </a:extLst>
          </p:cNvPr>
          <p:cNvSpPr txBox="1"/>
          <p:nvPr/>
        </p:nvSpPr>
        <p:spPr>
          <a:xfrm>
            <a:off x="577562" y="364510"/>
            <a:ext cx="3964419" cy="369332"/>
          </a:xfrm>
          <a:prstGeom prst="rect">
            <a:avLst/>
          </a:prstGeom>
          <a:noFill/>
        </p:spPr>
        <p:txBody>
          <a:bodyPr wrap="none" rtlCol="0">
            <a:spAutoFit/>
          </a:bodyPr>
          <a:lstStyle/>
          <a:p>
            <a:r>
              <a:rPr lang="en-US" b="1" dirty="0">
                <a:solidFill>
                  <a:schemeClr val="accent2"/>
                </a:solidFill>
                <a:latin typeface="Calibri" panose="020F0502020204030204" pitchFamily="34" charset="0"/>
                <a:cs typeface="Calibri" panose="020F0502020204030204" pitchFamily="34" charset="0"/>
              </a:rPr>
              <a:t>Descriptive Statistics And Visualizations</a:t>
            </a:r>
          </a:p>
        </p:txBody>
      </p:sp>
    </p:spTree>
    <p:extLst>
      <p:ext uri="{BB962C8B-B14F-4D97-AF65-F5344CB8AC3E}">
        <p14:creationId xmlns:p14="http://schemas.microsoft.com/office/powerpoint/2010/main" val="1290892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5AF782-E2E2-3F81-A557-2011402B324F}"/>
              </a:ext>
            </a:extLst>
          </p:cNvPr>
          <p:cNvPicPr>
            <a:picLocks noChangeAspect="1"/>
          </p:cNvPicPr>
          <p:nvPr/>
        </p:nvPicPr>
        <p:blipFill>
          <a:blip r:embed="rId2"/>
          <a:srcRect r="11608"/>
          <a:stretch/>
        </p:blipFill>
        <p:spPr>
          <a:xfrm>
            <a:off x="321208" y="968759"/>
            <a:ext cx="4363059" cy="2000529"/>
          </a:xfrm>
          <a:prstGeom prst="rect">
            <a:avLst/>
          </a:prstGeom>
        </p:spPr>
      </p:pic>
      <p:sp>
        <p:nvSpPr>
          <p:cNvPr id="3" name="TextBox 2">
            <a:extLst>
              <a:ext uri="{FF2B5EF4-FFF2-40B4-BE49-F238E27FC236}">
                <a16:creationId xmlns:a16="http://schemas.microsoft.com/office/drawing/2014/main" id="{D67D0B58-1522-76F8-9A0D-142B51CA41C6}"/>
              </a:ext>
            </a:extLst>
          </p:cNvPr>
          <p:cNvSpPr txBox="1"/>
          <p:nvPr/>
        </p:nvSpPr>
        <p:spPr>
          <a:xfrm>
            <a:off x="468702" y="457200"/>
            <a:ext cx="2189638" cy="400110"/>
          </a:xfrm>
          <a:prstGeom prst="rect">
            <a:avLst/>
          </a:prstGeom>
          <a:noFill/>
        </p:spPr>
        <p:txBody>
          <a:bodyPr wrap="none" rtlCol="0">
            <a:spAutoFit/>
          </a:bodyPr>
          <a:lstStyle/>
          <a:p>
            <a:r>
              <a:rPr lang="en-US" sz="2000" b="1" i="1" dirty="0">
                <a:solidFill>
                  <a:schemeClr val="accent2"/>
                </a:solidFill>
                <a:latin typeface="Calibri" panose="020F0502020204030204" pitchFamily="34" charset="0"/>
                <a:cs typeface="Calibri" panose="020F0502020204030204" pitchFamily="34" charset="0"/>
              </a:rPr>
              <a:t>Logistic Regression</a:t>
            </a:r>
          </a:p>
        </p:txBody>
      </p:sp>
      <p:pic>
        <p:nvPicPr>
          <p:cNvPr id="4" name="Picture 3">
            <a:extLst>
              <a:ext uri="{FF2B5EF4-FFF2-40B4-BE49-F238E27FC236}">
                <a16:creationId xmlns:a16="http://schemas.microsoft.com/office/drawing/2014/main" id="{694B64F2-FE5F-7CA1-2935-44E05A907A2D}"/>
              </a:ext>
            </a:extLst>
          </p:cNvPr>
          <p:cNvPicPr>
            <a:picLocks noChangeAspect="1"/>
          </p:cNvPicPr>
          <p:nvPr/>
        </p:nvPicPr>
        <p:blipFill>
          <a:blip r:embed="rId3"/>
          <a:stretch>
            <a:fillRect/>
          </a:stretch>
        </p:blipFill>
        <p:spPr>
          <a:xfrm>
            <a:off x="476810" y="3616292"/>
            <a:ext cx="4363059" cy="2000529"/>
          </a:xfrm>
          <a:prstGeom prst="rect">
            <a:avLst/>
          </a:prstGeom>
        </p:spPr>
      </p:pic>
      <p:sp>
        <p:nvSpPr>
          <p:cNvPr id="5" name="TextBox 4">
            <a:extLst>
              <a:ext uri="{FF2B5EF4-FFF2-40B4-BE49-F238E27FC236}">
                <a16:creationId xmlns:a16="http://schemas.microsoft.com/office/drawing/2014/main" id="{3C249B50-CAD0-180E-E561-617988CABFA3}"/>
              </a:ext>
            </a:extLst>
          </p:cNvPr>
          <p:cNvSpPr txBox="1"/>
          <p:nvPr/>
        </p:nvSpPr>
        <p:spPr>
          <a:xfrm>
            <a:off x="468702" y="3092735"/>
            <a:ext cx="2748638" cy="400110"/>
          </a:xfrm>
          <a:prstGeom prst="rect">
            <a:avLst/>
          </a:prstGeom>
          <a:noFill/>
        </p:spPr>
        <p:txBody>
          <a:bodyPr wrap="none" rtlCol="0">
            <a:spAutoFit/>
          </a:bodyPr>
          <a:lstStyle/>
          <a:p>
            <a:r>
              <a:rPr lang="en-US" sz="2000" b="1" i="1" dirty="0">
                <a:solidFill>
                  <a:schemeClr val="accent2"/>
                </a:solidFill>
                <a:latin typeface="Calibri" panose="020F0502020204030204" pitchFamily="34" charset="0"/>
                <a:cs typeface="Calibri" panose="020F0502020204030204" pitchFamily="34" charset="0"/>
              </a:rPr>
              <a:t>Descriptive Data Mining</a:t>
            </a:r>
          </a:p>
        </p:txBody>
      </p:sp>
      <p:pic>
        <p:nvPicPr>
          <p:cNvPr id="6" name="Picture 5">
            <a:extLst>
              <a:ext uri="{FF2B5EF4-FFF2-40B4-BE49-F238E27FC236}">
                <a16:creationId xmlns:a16="http://schemas.microsoft.com/office/drawing/2014/main" id="{2A768419-B7B6-FB77-0A4F-FA3183AACAE4}"/>
              </a:ext>
            </a:extLst>
          </p:cNvPr>
          <p:cNvPicPr>
            <a:picLocks noChangeAspect="1"/>
          </p:cNvPicPr>
          <p:nvPr/>
        </p:nvPicPr>
        <p:blipFill>
          <a:blip r:embed="rId4"/>
          <a:stretch>
            <a:fillRect/>
          </a:stretch>
        </p:blipFill>
        <p:spPr>
          <a:xfrm>
            <a:off x="5623000" y="857310"/>
            <a:ext cx="5978481" cy="3577549"/>
          </a:xfrm>
          <a:prstGeom prst="rect">
            <a:avLst/>
          </a:prstGeom>
        </p:spPr>
      </p:pic>
      <p:pic>
        <p:nvPicPr>
          <p:cNvPr id="7" name="Picture 6">
            <a:extLst>
              <a:ext uri="{FF2B5EF4-FFF2-40B4-BE49-F238E27FC236}">
                <a16:creationId xmlns:a16="http://schemas.microsoft.com/office/drawing/2014/main" id="{3366140E-54D5-3652-F043-9A4055107B97}"/>
              </a:ext>
            </a:extLst>
          </p:cNvPr>
          <p:cNvPicPr>
            <a:picLocks noChangeAspect="1"/>
          </p:cNvPicPr>
          <p:nvPr/>
        </p:nvPicPr>
        <p:blipFill>
          <a:blip r:embed="rId5"/>
          <a:stretch>
            <a:fillRect/>
          </a:stretch>
        </p:blipFill>
        <p:spPr>
          <a:xfrm>
            <a:off x="6717146" y="4984712"/>
            <a:ext cx="2867425" cy="1011063"/>
          </a:xfrm>
          <a:prstGeom prst="rect">
            <a:avLst/>
          </a:prstGeom>
        </p:spPr>
      </p:pic>
      <p:sp>
        <p:nvSpPr>
          <p:cNvPr id="8" name="TextBox 7">
            <a:extLst>
              <a:ext uri="{FF2B5EF4-FFF2-40B4-BE49-F238E27FC236}">
                <a16:creationId xmlns:a16="http://schemas.microsoft.com/office/drawing/2014/main" id="{2C0CE94B-47D3-4EA7-0A86-291F027FB547}"/>
              </a:ext>
            </a:extLst>
          </p:cNvPr>
          <p:cNvSpPr txBox="1"/>
          <p:nvPr/>
        </p:nvSpPr>
        <p:spPr>
          <a:xfrm>
            <a:off x="6676845" y="4584602"/>
            <a:ext cx="2271712" cy="400110"/>
          </a:xfrm>
          <a:prstGeom prst="rect">
            <a:avLst/>
          </a:prstGeom>
          <a:noFill/>
        </p:spPr>
        <p:txBody>
          <a:bodyPr wrap="none" rtlCol="0">
            <a:spAutoFit/>
          </a:bodyPr>
          <a:lstStyle/>
          <a:p>
            <a:r>
              <a:rPr lang="en-US" sz="2000" b="1" i="1" dirty="0">
                <a:solidFill>
                  <a:schemeClr val="accent2"/>
                </a:solidFill>
                <a:latin typeface="Calibri" panose="020F0502020204030204" pitchFamily="34" charset="0"/>
                <a:cs typeface="Calibri" panose="020F0502020204030204" pitchFamily="34" charset="0"/>
              </a:rPr>
              <a:t>Statistical Inference</a:t>
            </a:r>
          </a:p>
        </p:txBody>
      </p:sp>
    </p:spTree>
    <p:extLst>
      <p:ext uri="{BB962C8B-B14F-4D97-AF65-F5344CB8AC3E}">
        <p14:creationId xmlns:p14="http://schemas.microsoft.com/office/powerpoint/2010/main" val="23492386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730</TotalTime>
  <Words>886</Words>
  <Application>Microsoft Office PowerPoint</Application>
  <PresentationFormat>Widescreen</PresentationFormat>
  <Paragraphs>131</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Aptos Display</vt:lpstr>
      <vt:lpstr>Arial</vt:lpstr>
      <vt:lpstr>Calibri</vt:lpstr>
      <vt:lpstr>Wingdings</vt:lpstr>
      <vt:lpstr>Office Theme</vt:lpstr>
      <vt:lpstr>Understanding The Progression Of Oral Cancer</vt:lpstr>
      <vt:lpstr>Project Objective </vt:lpstr>
      <vt:lpstr>How do demographic factors influence the likelihood of developing oral cancer?</vt:lpstr>
      <vt:lpstr>Demography and Oral Cancer</vt:lpstr>
      <vt:lpstr>PowerPoint Presentation</vt:lpstr>
      <vt:lpstr>Demography and Oral Cancer</vt:lpstr>
      <vt:lpstr>PowerPoint Presentation</vt:lpstr>
      <vt:lpstr>PowerPoint Presentation</vt:lpstr>
      <vt:lpstr>PowerPoint Presentation</vt:lpstr>
      <vt:lpstr>How Do Early Diagnosis and Treatment Type Impact Survival Rates and Economic Burden Among Oral Cancer Patients?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NDUBUISI OKONTA</dc:creator>
  <cp:lastModifiedBy>Lesley Wanjiku Kamamo</cp:lastModifiedBy>
  <cp:revision>13</cp:revision>
  <dcterms:created xsi:type="dcterms:W3CDTF">2025-04-02T00:48:06Z</dcterms:created>
  <dcterms:modified xsi:type="dcterms:W3CDTF">2025-08-15T03:24:23Z</dcterms:modified>
</cp:coreProperties>
</file>